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61" r:id="rId4"/>
    <p:sldId id="258" r:id="rId5"/>
    <p:sldId id="259" r:id="rId6"/>
    <p:sldId id="260"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 id="275" r:id="rId21"/>
    <p:sldId id="276" r:id="rId22"/>
    <p:sldId id="277" r:id="rId23"/>
    <p:sldId id="278" r:id="rId24"/>
    <p:sldId id="279" r:id="rId25"/>
    <p:sldId id="280" r:id="rId26"/>
    <p:sldId id="283" r:id="rId27"/>
    <p:sldId id="281"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1" autoAdjust="0"/>
    <p:restoredTop sz="94660"/>
  </p:normalViewPr>
  <p:slideViewPr>
    <p:cSldViewPr snapToGrid="0">
      <p:cViewPr varScale="1">
        <p:scale>
          <a:sx n="82" d="100"/>
          <a:sy n="82" d="100"/>
        </p:scale>
        <p:origin x="6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D30E1-568F-5492-8909-DB9E89E6C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303FCF-504A-3C1C-3CCC-853F33847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46AD8A-9EC0-9F93-3D96-E1AAAF6776BC}"/>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BDD73039-E7F9-67EF-B16D-7E5BDF4CB5F9}"/>
              </a:ext>
            </a:extLst>
          </p:cNvPr>
          <p:cNvSpPr>
            <a:spLocks noGrp="1"/>
          </p:cNvSpPr>
          <p:nvPr>
            <p:ph type="ftr" sz="quarter" idx="11"/>
          </p:nvPr>
        </p:nvSpPr>
        <p:spPr/>
        <p:txBody>
          <a:bodyPr/>
          <a:lstStyle/>
          <a:p>
            <a:r>
              <a:rPr lang="en-US"/>
              <a:t>Graduation Project 2022</a:t>
            </a:r>
            <a:endParaRPr lang="en-GB" dirty="0"/>
          </a:p>
        </p:txBody>
      </p:sp>
      <p:sp>
        <p:nvSpPr>
          <p:cNvPr id="6" name="Slide Number Placeholder 5">
            <a:extLst>
              <a:ext uri="{FF2B5EF4-FFF2-40B4-BE49-F238E27FC236}">
                <a16:creationId xmlns:a16="http://schemas.microsoft.com/office/drawing/2014/main" id="{3FAF82CD-56E6-BEDB-A588-FC600B02EFB5}"/>
              </a:ext>
            </a:extLst>
          </p:cNvPr>
          <p:cNvSpPr>
            <a:spLocks noGrp="1"/>
          </p:cNvSpPr>
          <p:nvPr>
            <p:ph type="sldNum" sz="quarter" idx="12"/>
          </p:nvPr>
        </p:nvSpPr>
        <p:spPr/>
        <p:txBody>
          <a:bodyPr/>
          <a:lstStyle/>
          <a:p>
            <a:pPr algn="ctr"/>
            <a:r>
              <a:rPr lang="en-GB" i="1"/>
              <a:t>24/05/2022</a:t>
            </a:r>
          </a:p>
          <a:p>
            <a:pPr algn="ctr"/>
            <a:r>
              <a:rPr lang="en-GB" i="1"/>
              <a:t> </a:t>
            </a:r>
            <a:endParaRPr lang="en-GB" dirty="0"/>
          </a:p>
        </p:txBody>
      </p:sp>
      <p:pic>
        <p:nvPicPr>
          <p:cNvPr id="7" name="Picture 6">
            <a:extLst>
              <a:ext uri="{FF2B5EF4-FFF2-40B4-BE49-F238E27FC236}">
                <a16:creationId xmlns:a16="http://schemas.microsoft.com/office/drawing/2014/main" id="{004CD6D2-0E75-8D10-8B36-3983FA171C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6374427"/>
            <a:ext cx="791817" cy="328970"/>
          </a:xfrm>
          <a:prstGeom prst="rect">
            <a:avLst/>
          </a:prstGeom>
        </p:spPr>
      </p:pic>
      <p:sp>
        <p:nvSpPr>
          <p:cNvPr id="8" name="TextBox 7">
            <a:extLst>
              <a:ext uri="{FF2B5EF4-FFF2-40B4-BE49-F238E27FC236}">
                <a16:creationId xmlns:a16="http://schemas.microsoft.com/office/drawing/2014/main" id="{D3325A68-4F85-1A06-7F0B-884A7D5C0E1E}"/>
              </a:ext>
            </a:extLst>
          </p:cNvPr>
          <p:cNvSpPr txBox="1"/>
          <p:nvPr userDrawn="1"/>
        </p:nvSpPr>
        <p:spPr>
          <a:xfrm>
            <a:off x="1600200" y="6434092"/>
            <a:ext cx="2743200" cy="53860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Faculty of Informatics and Computer Science </a:t>
            </a:r>
            <a:endParaRPr lang="en-GB" sz="1100" dirty="0"/>
          </a:p>
          <a:p>
            <a:endParaRPr lang="en-GB" dirty="0"/>
          </a:p>
        </p:txBody>
      </p:sp>
    </p:spTree>
    <p:extLst>
      <p:ext uri="{BB962C8B-B14F-4D97-AF65-F5344CB8AC3E}">
        <p14:creationId xmlns:p14="http://schemas.microsoft.com/office/powerpoint/2010/main" val="1406967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1EBC6-F7EE-69C8-103D-44E401019E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FA3E80-D24D-D851-2894-AB8F0AF8D5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02A293-CFC3-8BDA-3545-877D95794AC9}"/>
              </a:ext>
            </a:extLst>
          </p:cNvPr>
          <p:cNvSpPr>
            <a:spLocks noGrp="1"/>
          </p:cNvSpPr>
          <p:nvPr>
            <p:ph type="dt" sz="half" idx="10"/>
          </p:nvPr>
        </p:nvSpPr>
        <p:spPr/>
        <p:txBody>
          <a:bodyPr/>
          <a:lstStyle/>
          <a:p>
            <a:fld id="{A6DF4ECE-7A97-4B23-8B5C-FA55BAADF54A}" type="datetimeFigureOut">
              <a:rPr lang="en-GB" smtClean="0"/>
              <a:t>12/06/2023</a:t>
            </a:fld>
            <a:endParaRPr lang="en-GB"/>
          </a:p>
        </p:txBody>
      </p:sp>
      <p:sp>
        <p:nvSpPr>
          <p:cNvPr id="5" name="Footer Placeholder 4">
            <a:extLst>
              <a:ext uri="{FF2B5EF4-FFF2-40B4-BE49-F238E27FC236}">
                <a16:creationId xmlns:a16="http://schemas.microsoft.com/office/drawing/2014/main" id="{BF795725-5373-8403-626A-F0710A25F8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E7B7CC-600A-D77F-6584-7AA2A7CEA340}"/>
              </a:ext>
            </a:extLst>
          </p:cNvPr>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1928048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8C524C-0C59-F95C-1CEB-9A5231B0B4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963092-F4CB-7A10-2ADE-A40EB1DB44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E45425-E0CF-9CBA-8F13-5805EA843ACA}"/>
              </a:ext>
            </a:extLst>
          </p:cNvPr>
          <p:cNvSpPr>
            <a:spLocks noGrp="1"/>
          </p:cNvSpPr>
          <p:nvPr>
            <p:ph type="dt" sz="half" idx="10"/>
          </p:nvPr>
        </p:nvSpPr>
        <p:spPr/>
        <p:txBody>
          <a:bodyPr/>
          <a:lstStyle/>
          <a:p>
            <a:fld id="{A6DF4ECE-7A97-4B23-8B5C-FA55BAADF54A}" type="datetimeFigureOut">
              <a:rPr lang="en-GB" smtClean="0"/>
              <a:t>12/06/2023</a:t>
            </a:fld>
            <a:endParaRPr lang="en-GB"/>
          </a:p>
        </p:txBody>
      </p:sp>
      <p:sp>
        <p:nvSpPr>
          <p:cNvPr id="5" name="Footer Placeholder 4">
            <a:extLst>
              <a:ext uri="{FF2B5EF4-FFF2-40B4-BE49-F238E27FC236}">
                <a16:creationId xmlns:a16="http://schemas.microsoft.com/office/drawing/2014/main" id="{8FE99347-1C16-B92F-A43C-FFE6FD66B9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492840-E8BC-B5FF-7B80-85966BF7BF19}"/>
              </a:ext>
            </a:extLst>
          </p:cNvPr>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406482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8F91-E36E-145D-8D66-D6766D3D19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12B8E-2272-FF23-FCAC-5CF39DEED1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7FCFA-BF2A-24FD-C804-80DBC1EBDCFD}"/>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B78C92C3-EF4A-076B-2D88-B8C71556A83D}"/>
              </a:ext>
            </a:extLst>
          </p:cNvPr>
          <p:cNvSpPr>
            <a:spLocks noGrp="1"/>
          </p:cNvSpPr>
          <p:nvPr>
            <p:ph type="ftr" sz="quarter" idx="11"/>
          </p:nvPr>
        </p:nvSpPr>
        <p:spPr/>
        <p:txBody>
          <a:bodyPr/>
          <a:lstStyle/>
          <a:p>
            <a:r>
              <a:rPr lang="en-US"/>
              <a:t>Graduation Project 2022</a:t>
            </a:r>
            <a:endParaRPr lang="en-GB" dirty="0"/>
          </a:p>
        </p:txBody>
      </p:sp>
      <p:sp>
        <p:nvSpPr>
          <p:cNvPr id="6" name="Slide Number Placeholder 5">
            <a:extLst>
              <a:ext uri="{FF2B5EF4-FFF2-40B4-BE49-F238E27FC236}">
                <a16:creationId xmlns:a16="http://schemas.microsoft.com/office/drawing/2014/main" id="{36CE60B3-49ED-CF5D-1730-5D50B38D5B24}"/>
              </a:ext>
            </a:extLst>
          </p:cNvPr>
          <p:cNvSpPr>
            <a:spLocks noGrp="1"/>
          </p:cNvSpPr>
          <p:nvPr>
            <p:ph type="sldNum" sz="quarter" idx="12"/>
          </p:nvPr>
        </p:nvSpPr>
        <p:spPr/>
        <p:txBody>
          <a:bodyPr/>
          <a:lstStyle/>
          <a:p>
            <a:fld id="{D0F70E8D-008B-49ED-ADC0-5730A572F627}" type="slidenum">
              <a:rPr lang="en-GB" smtClean="0"/>
              <a:t>‹#›</a:t>
            </a:fld>
            <a:endParaRPr lang="en-GB"/>
          </a:p>
        </p:txBody>
      </p:sp>
      <p:pic>
        <p:nvPicPr>
          <p:cNvPr id="7" name="Picture 6">
            <a:extLst>
              <a:ext uri="{FF2B5EF4-FFF2-40B4-BE49-F238E27FC236}">
                <a16:creationId xmlns:a16="http://schemas.microsoft.com/office/drawing/2014/main" id="{B74B13A0-F861-13E4-C775-285D02D702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6374427"/>
            <a:ext cx="791817" cy="328970"/>
          </a:xfrm>
          <a:prstGeom prst="rect">
            <a:avLst/>
          </a:prstGeom>
        </p:spPr>
      </p:pic>
      <p:sp>
        <p:nvSpPr>
          <p:cNvPr id="8" name="TextBox 7">
            <a:extLst>
              <a:ext uri="{FF2B5EF4-FFF2-40B4-BE49-F238E27FC236}">
                <a16:creationId xmlns:a16="http://schemas.microsoft.com/office/drawing/2014/main" id="{6E43D0B0-99F3-266D-E2F2-C1D8B6B6BBA6}"/>
              </a:ext>
            </a:extLst>
          </p:cNvPr>
          <p:cNvSpPr txBox="1"/>
          <p:nvPr userDrawn="1"/>
        </p:nvSpPr>
        <p:spPr>
          <a:xfrm>
            <a:off x="1600200" y="6434092"/>
            <a:ext cx="2743200" cy="53860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Faculty of Informatics and Computer Science </a:t>
            </a:r>
            <a:endParaRPr lang="en-GB" sz="1100" dirty="0"/>
          </a:p>
          <a:p>
            <a:endParaRPr lang="en-GB" dirty="0"/>
          </a:p>
        </p:txBody>
      </p:sp>
    </p:spTree>
    <p:extLst>
      <p:ext uri="{BB962C8B-B14F-4D97-AF65-F5344CB8AC3E}">
        <p14:creationId xmlns:p14="http://schemas.microsoft.com/office/powerpoint/2010/main" val="305615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48ED-C246-83CA-8BC4-C2044C8722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C224F5-27A5-6ECC-B197-F5EE315777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877BDB-F24B-F4B6-AD03-353F22B8DD7C}"/>
              </a:ext>
            </a:extLst>
          </p:cNvPr>
          <p:cNvSpPr>
            <a:spLocks noGrp="1"/>
          </p:cNvSpPr>
          <p:nvPr>
            <p:ph type="dt" sz="half" idx="10"/>
          </p:nvPr>
        </p:nvSpPr>
        <p:spPr/>
        <p:txBody>
          <a:bodyPr/>
          <a:lstStyle/>
          <a:p>
            <a:fld id="{A6DF4ECE-7A97-4B23-8B5C-FA55BAADF54A}" type="datetimeFigureOut">
              <a:rPr lang="en-GB" smtClean="0"/>
              <a:t>12/06/2023</a:t>
            </a:fld>
            <a:endParaRPr lang="en-GB"/>
          </a:p>
        </p:txBody>
      </p:sp>
      <p:sp>
        <p:nvSpPr>
          <p:cNvPr id="5" name="Footer Placeholder 4">
            <a:extLst>
              <a:ext uri="{FF2B5EF4-FFF2-40B4-BE49-F238E27FC236}">
                <a16:creationId xmlns:a16="http://schemas.microsoft.com/office/drawing/2014/main" id="{03EC33B9-FFC0-6C5C-4867-91FA2ADD88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05484E-91EB-4F43-FD0A-1D7E6653A1CF}"/>
              </a:ext>
            </a:extLst>
          </p:cNvPr>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774884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C0DC-042E-D13C-AE8D-E91018FB17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3AAA33-BA95-A243-CED4-A0E04B8F24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0FC9CD-C602-09CF-D8EF-F970345E31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8E24D3-F44A-4DEE-E6F9-C21208F1D3BA}"/>
              </a:ext>
            </a:extLst>
          </p:cNvPr>
          <p:cNvSpPr>
            <a:spLocks noGrp="1"/>
          </p:cNvSpPr>
          <p:nvPr>
            <p:ph type="dt" sz="half" idx="10"/>
          </p:nvPr>
        </p:nvSpPr>
        <p:spPr/>
        <p:txBody>
          <a:bodyPr/>
          <a:lstStyle/>
          <a:p>
            <a:fld id="{A6DF4ECE-7A97-4B23-8B5C-FA55BAADF54A}" type="datetimeFigureOut">
              <a:rPr lang="en-GB" smtClean="0"/>
              <a:t>12/06/2023</a:t>
            </a:fld>
            <a:endParaRPr lang="en-GB"/>
          </a:p>
        </p:txBody>
      </p:sp>
      <p:sp>
        <p:nvSpPr>
          <p:cNvPr id="6" name="Footer Placeholder 5">
            <a:extLst>
              <a:ext uri="{FF2B5EF4-FFF2-40B4-BE49-F238E27FC236}">
                <a16:creationId xmlns:a16="http://schemas.microsoft.com/office/drawing/2014/main" id="{907862F0-9611-5666-7021-ACE84EAAAB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1B5784-CC66-DCFD-818E-9F7CFDDB2199}"/>
              </a:ext>
            </a:extLst>
          </p:cNvPr>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1790558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A5F5-CB40-A16D-FE35-F38821E46A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029E9B-0D4E-84BE-047C-C4BE676A45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5F0074-09F3-7D3F-DC43-B5D7F8B1ED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C0C012-5F64-65FB-0D04-45D3AD0AF0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E0AE3A-3335-4946-C437-F98BF92D75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1F10EA-D240-478C-68F8-590F267773BC}"/>
              </a:ext>
            </a:extLst>
          </p:cNvPr>
          <p:cNvSpPr>
            <a:spLocks noGrp="1"/>
          </p:cNvSpPr>
          <p:nvPr>
            <p:ph type="dt" sz="half" idx="10"/>
          </p:nvPr>
        </p:nvSpPr>
        <p:spPr/>
        <p:txBody>
          <a:bodyPr/>
          <a:lstStyle/>
          <a:p>
            <a:fld id="{A6DF4ECE-7A97-4B23-8B5C-FA55BAADF54A}" type="datetimeFigureOut">
              <a:rPr lang="en-GB" smtClean="0"/>
              <a:t>12/06/2023</a:t>
            </a:fld>
            <a:endParaRPr lang="en-GB"/>
          </a:p>
        </p:txBody>
      </p:sp>
      <p:sp>
        <p:nvSpPr>
          <p:cNvPr id="8" name="Footer Placeholder 7">
            <a:extLst>
              <a:ext uri="{FF2B5EF4-FFF2-40B4-BE49-F238E27FC236}">
                <a16:creationId xmlns:a16="http://schemas.microsoft.com/office/drawing/2014/main" id="{E60DF5AC-1BE9-FE7E-9370-D54F7544A5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E7B4459-BCC1-8BB3-1B3C-4440AA76C902}"/>
              </a:ext>
            </a:extLst>
          </p:cNvPr>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2384270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A8219-123B-78A1-4266-1535E25B21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628770-764D-733E-3C6B-95A76D69651C}"/>
              </a:ext>
            </a:extLst>
          </p:cNvPr>
          <p:cNvSpPr>
            <a:spLocks noGrp="1"/>
          </p:cNvSpPr>
          <p:nvPr>
            <p:ph type="dt" sz="half" idx="10"/>
          </p:nvPr>
        </p:nvSpPr>
        <p:spPr/>
        <p:txBody>
          <a:bodyPr/>
          <a:lstStyle/>
          <a:p>
            <a:fld id="{A6DF4ECE-7A97-4B23-8B5C-FA55BAADF54A}" type="datetimeFigureOut">
              <a:rPr lang="en-GB" smtClean="0"/>
              <a:t>12/06/2023</a:t>
            </a:fld>
            <a:endParaRPr lang="en-GB"/>
          </a:p>
        </p:txBody>
      </p:sp>
      <p:sp>
        <p:nvSpPr>
          <p:cNvPr id="4" name="Footer Placeholder 3">
            <a:extLst>
              <a:ext uri="{FF2B5EF4-FFF2-40B4-BE49-F238E27FC236}">
                <a16:creationId xmlns:a16="http://schemas.microsoft.com/office/drawing/2014/main" id="{2005B276-2A37-0A6C-96A0-59E328C0D2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8926ACC-0880-4F6B-8896-EE0D2370A2A2}"/>
              </a:ext>
            </a:extLst>
          </p:cNvPr>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228309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BD68BE-8ED6-CBF1-7770-DFD2ADEBA559}"/>
              </a:ext>
            </a:extLst>
          </p:cNvPr>
          <p:cNvSpPr>
            <a:spLocks noGrp="1"/>
          </p:cNvSpPr>
          <p:nvPr>
            <p:ph type="dt" sz="half" idx="10"/>
          </p:nvPr>
        </p:nvSpPr>
        <p:spPr/>
        <p:txBody>
          <a:bodyPr/>
          <a:lstStyle/>
          <a:p>
            <a:fld id="{A6DF4ECE-7A97-4B23-8B5C-FA55BAADF54A}" type="datetimeFigureOut">
              <a:rPr lang="en-GB" smtClean="0"/>
              <a:t>12/06/2023</a:t>
            </a:fld>
            <a:endParaRPr lang="en-GB"/>
          </a:p>
        </p:txBody>
      </p:sp>
      <p:sp>
        <p:nvSpPr>
          <p:cNvPr id="3" name="Footer Placeholder 2">
            <a:extLst>
              <a:ext uri="{FF2B5EF4-FFF2-40B4-BE49-F238E27FC236}">
                <a16:creationId xmlns:a16="http://schemas.microsoft.com/office/drawing/2014/main" id="{2B122A07-75F9-CF5C-747F-723F9F072D6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E2841D1-B546-2E91-A0A6-FE38C39566B1}"/>
              </a:ext>
            </a:extLst>
          </p:cNvPr>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3423439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F393-8DB3-D87C-DE9E-60B0677637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A07F9A-EA6F-4187-8860-28EBCDE04F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067E41-A285-36D1-6FDC-79DF71576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B4DE7-7CB5-A1E2-4552-6D6CF4CB44D5}"/>
              </a:ext>
            </a:extLst>
          </p:cNvPr>
          <p:cNvSpPr>
            <a:spLocks noGrp="1"/>
          </p:cNvSpPr>
          <p:nvPr>
            <p:ph type="dt" sz="half" idx="10"/>
          </p:nvPr>
        </p:nvSpPr>
        <p:spPr/>
        <p:txBody>
          <a:bodyPr/>
          <a:lstStyle/>
          <a:p>
            <a:fld id="{A6DF4ECE-7A97-4B23-8B5C-FA55BAADF54A}" type="datetimeFigureOut">
              <a:rPr lang="en-GB" smtClean="0"/>
              <a:t>12/06/2023</a:t>
            </a:fld>
            <a:endParaRPr lang="en-GB"/>
          </a:p>
        </p:txBody>
      </p:sp>
      <p:sp>
        <p:nvSpPr>
          <p:cNvPr id="6" name="Footer Placeholder 5">
            <a:extLst>
              <a:ext uri="{FF2B5EF4-FFF2-40B4-BE49-F238E27FC236}">
                <a16:creationId xmlns:a16="http://schemas.microsoft.com/office/drawing/2014/main" id="{C0AF56D6-F2C5-4120-1C2D-D016DBEF34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335238-F43F-CBEA-0524-FE6CBB175307}"/>
              </a:ext>
            </a:extLst>
          </p:cNvPr>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2028562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559C-A8C3-58B7-D350-10761342A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67CBC3-7ECB-4499-D726-54AA5197F5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392651-CF88-E059-E187-347D8A897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5AF827-B61F-89A6-324D-F06B61F1A89C}"/>
              </a:ext>
            </a:extLst>
          </p:cNvPr>
          <p:cNvSpPr>
            <a:spLocks noGrp="1"/>
          </p:cNvSpPr>
          <p:nvPr>
            <p:ph type="dt" sz="half" idx="10"/>
          </p:nvPr>
        </p:nvSpPr>
        <p:spPr/>
        <p:txBody>
          <a:bodyPr/>
          <a:lstStyle/>
          <a:p>
            <a:fld id="{A6DF4ECE-7A97-4B23-8B5C-FA55BAADF54A}" type="datetimeFigureOut">
              <a:rPr lang="en-GB" smtClean="0"/>
              <a:t>12/06/2023</a:t>
            </a:fld>
            <a:endParaRPr lang="en-GB"/>
          </a:p>
        </p:txBody>
      </p:sp>
      <p:sp>
        <p:nvSpPr>
          <p:cNvPr id="6" name="Footer Placeholder 5">
            <a:extLst>
              <a:ext uri="{FF2B5EF4-FFF2-40B4-BE49-F238E27FC236}">
                <a16:creationId xmlns:a16="http://schemas.microsoft.com/office/drawing/2014/main" id="{DFDEB1EA-B529-A0E9-884C-D22A18EB777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AA688B-8878-3EEA-94E6-7092F44556C3}"/>
              </a:ext>
            </a:extLst>
          </p:cNvPr>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740432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9A7AD8-B8DB-DC00-9519-FB8E2E0D8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D9D781-D17A-F217-E7BA-A6C2902C7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2E5A34-BA09-5CD9-91F1-9E6CB1283A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DF4ECE-7A97-4B23-8B5C-FA55BAADF54A}" type="datetimeFigureOut">
              <a:rPr lang="en-GB" smtClean="0"/>
              <a:t>12/06/2023</a:t>
            </a:fld>
            <a:endParaRPr lang="en-GB"/>
          </a:p>
        </p:txBody>
      </p:sp>
      <p:sp>
        <p:nvSpPr>
          <p:cNvPr id="5" name="Footer Placeholder 4">
            <a:extLst>
              <a:ext uri="{FF2B5EF4-FFF2-40B4-BE49-F238E27FC236}">
                <a16:creationId xmlns:a16="http://schemas.microsoft.com/office/drawing/2014/main" id="{18AE88C8-30A8-621E-56A8-3A2379BBB5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50217E-0CBE-1FBA-8ADD-276C74C58E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F70E8D-008B-49ED-ADC0-5730A572F627}" type="slidenum">
              <a:rPr lang="en-GB" smtClean="0"/>
              <a:t>‹#›</a:t>
            </a:fld>
            <a:endParaRPr lang="en-GB"/>
          </a:p>
        </p:txBody>
      </p:sp>
    </p:spTree>
    <p:extLst>
      <p:ext uri="{BB962C8B-B14F-4D97-AF65-F5344CB8AC3E}">
        <p14:creationId xmlns:p14="http://schemas.microsoft.com/office/powerpoint/2010/main" val="380809947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theonion.com/nasa-now-almost-positive-mars-is-rocky-1819573727" TargetMode="External"/><Relationship Id="rId2" Type="http://schemas.openxmlformats.org/officeDocument/2006/relationships/hyperlink" Target="https://www.huffingtonpost.com/entry/facebook-healthcare_n_5926140.html"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huffingtonpost.com/entry/baltimore-bus-crash_us_58189085e4b064e1b4b4a389" TargetMode="External"/><Relationship Id="rId4" Type="http://schemas.openxmlformats.org/officeDocument/2006/relationships/hyperlink" Target="https://www.theonion.com/sun-thinking-of-just-collapsing-now-and-getting-this-al-182143783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41248" y="548640"/>
            <a:ext cx="3600860" cy="5431536"/>
          </a:xfrm>
        </p:spPr>
        <p:txBody>
          <a:bodyPr vert="horz" lIns="91440" tIns="45720" rIns="91440" bIns="45720" rtlCol="0" anchor="ctr">
            <a:normAutofit/>
          </a:bodyPr>
          <a:lstStyle/>
          <a:p>
            <a:pPr algn="l"/>
            <a:r>
              <a:rPr lang="en-US" sz="5400" kern="1200" dirty="0">
                <a:solidFill>
                  <a:schemeClr val="tx1"/>
                </a:solidFill>
                <a:latin typeface="+mj-lt"/>
                <a:ea typeface="+mj-ea"/>
                <a:cs typeface="+mj-cs"/>
              </a:rPr>
              <a:t>Sarcasm Detection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5126418" y="1019020"/>
            <a:ext cx="6224335" cy="5431536"/>
          </a:xfrm>
        </p:spPr>
        <p:txBody>
          <a:bodyPr vert="horz" lIns="91440" tIns="45720" rIns="91440" bIns="45720" rtlCol="0" anchor="ctr">
            <a:normAutofit/>
          </a:bodyPr>
          <a:lstStyle/>
          <a:p>
            <a:pPr algn="l"/>
            <a:r>
              <a:rPr lang="en-US" sz="3600" dirty="0"/>
              <a:t>Adam ElHefnawy – 193183</a:t>
            </a:r>
          </a:p>
          <a:p>
            <a:pPr algn="l"/>
            <a:r>
              <a:rPr lang="en-US" sz="3600" dirty="0"/>
              <a:t>Supervised By:</a:t>
            </a:r>
          </a:p>
          <a:p>
            <a:pPr algn="l"/>
            <a:r>
              <a:rPr lang="en-US" sz="3600" dirty="0"/>
              <a:t>Associate Prof. Nahla Barakat</a:t>
            </a:r>
          </a:p>
          <a:p>
            <a:pPr indent="-228600" algn="l">
              <a:buFont typeface="Arial" panose="020B0604020202020204" pitchFamily="34" charset="0"/>
              <a:buChar char="•"/>
            </a:pPr>
            <a:endParaRPr lang="en-US" sz="2200" dirty="0"/>
          </a:p>
          <a:p>
            <a:pPr algn="l"/>
            <a:endParaRPr lang="en-US" sz="2200" dirty="0"/>
          </a:p>
        </p:txBody>
      </p:sp>
      <p:pic>
        <p:nvPicPr>
          <p:cNvPr id="5" name="Picture 4">
            <a:extLst>
              <a:ext uri="{FF2B5EF4-FFF2-40B4-BE49-F238E27FC236}">
                <a16:creationId xmlns:a16="http://schemas.microsoft.com/office/drawing/2014/main" id="{645C997C-2159-E66C-DBD4-34A0B4DC6C84}"/>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263865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B95836-7ECD-A16A-C03C-ABD388F187A8}"/>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marL="571500" indent="-571500" algn="ctr"/>
            <a:r>
              <a:rPr lang="en-US" sz="6600" kern="1200">
                <a:solidFill>
                  <a:srgbClr val="FFFFFF"/>
                </a:solidFill>
                <a:latin typeface="+mj-lt"/>
                <a:ea typeface="+mj-ea"/>
                <a:cs typeface="+mj-cs"/>
              </a:rPr>
              <a:t>First model : SVM  </a:t>
            </a:r>
          </a:p>
        </p:txBody>
      </p:sp>
      <p:sp>
        <p:nvSpPr>
          <p:cNvPr id="11"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261718-B85B-B61A-30E0-4D9B122AF0C8}"/>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1606681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1F635C7-9897-4A4B-1F88-AFD060A70635}"/>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rPr>
              <a:t>First model - SVM </a:t>
            </a:r>
          </a:p>
        </p:txBody>
      </p:sp>
      <p:sp>
        <p:nvSpPr>
          <p:cNvPr id="3" name="Content Placeholder 2">
            <a:extLst>
              <a:ext uri="{FF2B5EF4-FFF2-40B4-BE49-F238E27FC236}">
                <a16:creationId xmlns:a16="http://schemas.microsoft.com/office/drawing/2014/main" id="{26F30920-761E-2B3C-F4AD-9A1D216341B7}"/>
              </a:ext>
            </a:extLst>
          </p:cNvPr>
          <p:cNvSpPr>
            <a:spLocks noGrp="1"/>
          </p:cNvSpPr>
          <p:nvPr>
            <p:ph idx="1"/>
          </p:nvPr>
        </p:nvSpPr>
        <p:spPr>
          <a:xfrm>
            <a:off x="6095999" y="882315"/>
            <a:ext cx="5254754" cy="5294647"/>
          </a:xfrm>
        </p:spPr>
        <p:txBody>
          <a:bodyPr>
            <a:normAutofit/>
          </a:bodyPr>
          <a:lstStyle/>
          <a:p>
            <a:r>
              <a:rPr lang="en-US" sz="2200"/>
              <a:t> simple model was employed to establish a baseline for performance.</a:t>
            </a:r>
          </a:p>
          <a:p>
            <a:pPr marL="0" marR="0">
              <a:spcBef>
                <a:spcPts val="0"/>
              </a:spcBef>
              <a:spcAft>
                <a:spcPts val="800"/>
              </a:spcAft>
            </a:pPr>
            <a:r>
              <a:rPr lang="en-US" sz="2200" kern="100">
                <a:effectLst/>
                <a:latin typeface="Calibri" panose="020F0502020204030204" pitchFamily="34" charset="0"/>
                <a:ea typeface="Calibri" panose="020F0502020204030204" pitchFamily="34" charset="0"/>
                <a:cs typeface="Arial" panose="020B0604020202020204" pitchFamily="34" charset="0"/>
              </a:rPr>
              <a:t>Created a function, preprocess_text, to process the text data.</a:t>
            </a:r>
          </a:p>
          <a:p>
            <a:pPr marL="0" marR="0">
              <a:spcBef>
                <a:spcPts val="0"/>
              </a:spcBef>
              <a:spcAft>
                <a:spcPts val="800"/>
              </a:spcAft>
            </a:pPr>
            <a:r>
              <a:rPr lang="en-US" sz="2200" kern="100">
                <a:effectLst/>
                <a:latin typeface="Calibri" panose="020F0502020204030204" pitchFamily="34" charset="0"/>
                <a:ea typeface="Calibri" panose="020F0502020204030204" pitchFamily="34" charset="0"/>
                <a:cs typeface="Arial" panose="020B0604020202020204" pitchFamily="34" charset="0"/>
              </a:rPr>
              <a:t>Removed punctuation, converting the text to lowercase.</a:t>
            </a:r>
          </a:p>
          <a:p>
            <a:pPr marL="0" marR="0">
              <a:spcBef>
                <a:spcPts val="0"/>
              </a:spcBef>
              <a:spcAft>
                <a:spcPts val="800"/>
              </a:spcAft>
            </a:pPr>
            <a:r>
              <a:rPr lang="en-US" sz="2200" kern="100">
                <a:effectLst/>
                <a:latin typeface="Calibri" panose="020F0502020204030204" pitchFamily="34" charset="0"/>
                <a:ea typeface="Calibri" panose="020F0502020204030204" pitchFamily="34" charset="0"/>
                <a:cs typeface="Arial" panose="020B0604020202020204" pitchFamily="34" charset="0"/>
              </a:rPr>
              <a:t>Eliminated numbers and extra whitespace.</a:t>
            </a:r>
          </a:p>
          <a:p>
            <a:pPr marL="0" marR="0">
              <a:spcBef>
                <a:spcPts val="0"/>
              </a:spcBef>
              <a:spcAft>
                <a:spcPts val="800"/>
              </a:spcAft>
            </a:pPr>
            <a:r>
              <a:rPr lang="en-US" sz="2200" kern="100">
                <a:effectLst/>
                <a:latin typeface="Calibri" panose="020F0502020204030204" pitchFamily="34" charset="0"/>
                <a:ea typeface="Calibri" panose="020F0502020204030204" pitchFamily="34" charset="0"/>
                <a:cs typeface="Arial" panose="020B0604020202020204" pitchFamily="34" charset="0"/>
              </a:rPr>
              <a:t>Applying TF-IDF vectorization to convert textual data into a numerical representation.</a:t>
            </a:r>
          </a:p>
          <a:p>
            <a:pPr marL="0" marR="0">
              <a:spcBef>
                <a:spcPts val="0"/>
              </a:spcBef>
              <a:spcAft>
                <a:spcPts val="800"/>
              </a:spcAft>
            </a:pPr>
            <a:r>
              <a:rPr lang="en-US" sz="2200" kern="100">
                <a:effectLst/>
                <a:latin typeface="Calibri" panose="020F0502020204030204" pitchFamily="34" charset="0"/>
                <a:ea typeface="Calibri" panose="020F0502020204030204" pitchFamily="34" charset="0"/>
                <a:cs typeface="Arial" panose="020B0604020202020204" pitchFamily="34" charset="0"/>
              </a:rPr>
              <a:t>Employing an SVM (Support Vector Machine) classifier with a linear kernel</a:t>
            </a:r>
          </a:p>
          <a:p>
            <a:pPr marL="0" marR="0">
              <a:spcBef>
                <a:spcPts val="0"/>
              </a:spcBef>
              <a:spcAft>
                <a:spcPts val="800"/>
              </a:spcAft>
            </a:pPr>
            <a:endParaRPr lang="en-US" sz="2200" kern="100">
              <a:effectLst/>
              <a:latin typeface="Calibri" panose="020F0502020204030204" pitchFamily="34" charset="0"/>
              <a:ea typeface="Calibri" panose="020F0502020204030204" pitchFamily="34" charset="0"/>
              <a:cs typeface="Arial" panose="020B0604020202020204" pitchFamily="34" charset="0"/>
            </a:endParaRPr>
          </a:p>
          <a:p>
            <a:endParaRPr lang="en-US" sz="2200"/>
          </a:p>
        </p:txBody>
      </p:sp>
      <p:pic>
        <p:nvPicPr>
          <p:cNvPr id="4" name="Picture 3">
            <a:extLst>
              <a:ext uri="{FF2B5EF4-FFF2-40B4-BE49-F238E27FC236}">
                <a16:creationId xmlns:a16="http://schemas.microsoft.com/office/drawing/2014/main" id="{F65134D2-2240-B58D-6499-EC594B627DF7}"/>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181019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E593A-E8FD-0DA1-5422-F0C4EE6FC03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Second model LSTM </a:t>
            </a:r>
          </a:p>
        </p:txBody>
      </p:sp>
      <p:sp>
        <p:nvSpPr>
          <p:cNvPr id="2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5820DFD-711B-A852-4B98-0D6D30F8D85A}"/>
              </a:ext>
            </a:extLst>
          </p:cNvPr>
          <p:cNvPicPr>
            <a:picLocks noChangeAspect="1"/>
          </p:cNvPicPr>
          <p:nvPr/>
        </p:nvPicPr>
        <p:blipFill>
          <a:blip r:embed="rId2"/>
          <a:stretch>
            <a:fillRect/>
          </a:stretch>
        </p:blipFill>
        <p:spPr>
          <a:xfrm>
            <a:off x="4654296" y="1449301"/>
            <a:ext cx="7214616" cy="3931965"/>
          </a:xfrm>
          <a:prstGeom prst="rect">
            <a:avLst/>
          </a:prstGeom>
        </p:spPr>
      </p:pic>
      <p:pic>
        <p:nvPicPr>
          <p:cNvPr id="3" name="Picture 2">
            <a:extLst>
              <a:ext uri="{FF2B5EF4-FFF2-40B4-BE49-F238E27FC236}">
                <a16:creationId xmlns:a16="http://schemas.microsoft.com/office/drawing/2014/main" id="{016603D6-5D08-E722-1B28-1F074A8A10F2}"/>
              </a:ext>
            </a:extLst>
          </p:cNvPr>
          <p:cNvPicPr>
            <a:picLocks noChangeAspect="1"/>
          </p:cNvPicPr>
          <p:nvPr/>
        </p:nvPicPr>
        <p:blipFill>
          <a:blip r:embed="rId3"/>
          <a:stretch>
            <a:fillRect/>
          </a:stretch>
        </p:blipFill>
        <p:spPr>
          <a:xfrm>
            <a:off x="0" y="6391275"/>
            <a:ext cx="3581400" cy="466725"/>
          </a:xfrm>
          <a:prstGeom prst="rect">
            <a:avLst/>
          </a:prstGeom>
        </p:spPr>
      </p:pic>
    </p:spTree>
    <p:extLst>
      <p:ext uri="{BB962C8B-B14F-4D97-AF65-F5344CB8AC3E}">
        <p14:creationId xmlns:p14="http://schemas.microsoft.com/office/powerpoint/2010/main" val="210216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7026A-36CF-4772-5A41-CD1BC701A7CA}"/>
              </a:ext>
            </a:extLst>
          </p:cNvPr>
          <p:cNvSpPr>
            <a:spLocks noGrp="1"/>
          </p:cNvSpPr>
          <p:nvPr>
            <p:ph type="title"/>
          </p:nvPr>
        </p:nvSpPr>
        <p:spPr>
          <a:xfrm>
            <a:off x="838200" y="365125"/>
            <a:ext cx="10515600" cy="1325563"/>
          </a:xfrm>
        </p:spPr>
        <p:txBody>
          <a:bodyPr>
            <a:normAutofit/>
          </a:bodyPr>
          <a:lstStyle/>
          <a:p>
            <a:r>
              <a:rPr lang="en-US" sz="5400"/>
              <a:t>Second model - LSTM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506892-52F6-BA3A-CF78-AA86ED2760F3}"/>
              </a:ext>
            </a:extLst>
          </p:cNvPr>
          <p:cNvSpPr>
            <a:spLocks noGrp="1"/>
          </p:cNvSpPr>
          <p:nvPr>
            <p:ph idx="1"/>
          </p:nvPr>
        </p:nvSpPr>
        <p:spPr>
          <a:xfrm>
            <a:off x="838200" y="1929384"/>
            <a:ext cx="10515600" cy="4251960"/>
          </a:xfrm>
        </p:spPr>
        <p:txBody>
          <a:bodyPr>
            <a:normAutofit/>
          </a:bodyPr>
          <a:lstStyle/>
          <a:p>
            <a:r>
              <a:rPr lang="en-US" sz="2200"/>
              <a:t>LSTM(Long short term memory)-based model for sarcasm detection.</a:t>
            </a:r>
          </a:p>
          <a:p>
            <a:r>
              <a:rPr lang="en-US" sz="2200" kern="100">
                <a:effectLst/>
                <a:ea typeface="Calibri" panose="020F0502020204030204" pitchFamily="34" charset="0"/>
                <a:cs typeface="Arial" panose="020B0604020202020204" pitchFamily="34" charset="0"/>
              </a:rPr>
              <a:t>Tokenizing the text data and creating numerical sequences using the Tokenizer class from TensorFlow.</a:t>
            </a:r>
          </a:p>
          <a:p>
            <a:r>
              <a:rPr lang="en-US" sz="2200" kern="100">
                <a:effectLst/>
                <a:ea typeface="Calibri" panose="020F0502020204030204" pitchFamily="34" charset="0"/>
                <a:cs typeface="Arial" panose="020B0604020202020204" pitchFamily="34" charset="0"/>
              </a:rPr>
              <a:t>Padding the numerical sequences to ensure equal length using the pad_sequences function.</a:t>
            </a:r>
          </a:p>
          <a:p>
            <a:r>
              <a:rPr lang="en-US" sz="2200" kern="100">
                <a:effectLst/>
                <a:ea typeface="Calibri" panose="020F0502020204030204" pitchFamily="34" charset="0"/>
                <a:cs typeface="Arial" panose="020B0604020202020204" pitchFamily="34" charset="0"/>
              </a:rPr>
              <a:t>Defining the LSTM model architecture with an embedding layer, LSTM layer, and dense layer.</a:t>
            </a:r>
          </a:p>
          <a:p>
            <a:r>
              <a:rPr lang="en-US" sz="2200" kern="100">
                <a:effectLst/>
                <a:ea typeface="Calibri" panose="020F0502020204030204" pitchFamily="34" charset="0"/>
                <a:cs typeface="Arial" panose="020B0604020202020204" pitchFamily="34" charset="0"/>
              </a:rPr>
              <a:t>Compiling the model with binary cross-entropy loss and the Adam optimizer.</a:t>
            </a:r>
          </a:p>
          <a:p>
            <a:pPr marL="0" indent="0">
              <a:buNone/>
            </a:pPr>
            <a:endParaRPr lang="en-US" sz="2200"/>
          </a:p>
        </p:txBody>
      </p:sp>
      <p:pic>
        <p:nvPicPr>
          <p:cNvPr id="4" name="Picture 3">
            <a:extLst>
              <a:ext uri="{FF2B5EF4-FFF2-40B4-BE49-F238E27FC236}">
                <a16:creationId xmlns:a16="http://schemas.microsoft.com/office/drawing/2014/main" id="{E1FFAB13-8415-AD2A-2182-1094067FE964}"/>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1452067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E9F140-C619-E0B6-937F-E58B1795A90C}"/>
              </a:ext>
            </a:extLst>
          </p:cNvPr>
          <p:cNvSpPr>
            <a:spLocks noGrp="1"/>
          </p:cNvSpPr>
          <p:nvPr>
            <p:ph type="title"/>
          </p:nvPr>
        </p:nvSpPr>
        <p:spPr>
          <a:xfrm>
            <a:off x="791809" y="1317273"/>
            <a:ext cx="3385450" cy="2549145"/>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Third model : BLSTM</a:t>
            </a:r>
          </a:p>
        </p:txBody>
      </p:sp>
      <p:sp>
        <p:nvSpPr>
          <p:cNvPr id="18" name="Freeform: Shape 17">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25A56B26-C066-E7F9-7A8A-E8465D2BB728}"/>
              </a:ext>
            </a:extLst>
          </p:cNvPr>
          <p:cNvPicPr>
            <a:picLocks noGrp="1" noChangeAspect="1"/>
          </p:cNvPicPr>
          <p:nvPr>
            <p:ph idx="1"/>
          </p:nvPr>
        </p:nvPicPr>
        <p:blipFill>
          <a:blip r:embed="rId2"/>
          <a:stretch>
            <a:fillRect/>
          </a:stretch>
        </p:blipFill>
        <p:spPr>
          <a:xfrm>
            <a:off x="5137150" y="1769111"/>
            <a:ext cx="6239775" cy="3307080"/>
          </a:xfrm>
          <a:prstGeom prst="rect">
            <a:avLst/>
          </a:prstGeom>
        </p:spPr>
      </p:pic>
      <p:pic>
        <p:nvPicPr>
          <p:cNvPr id="3" name="Picture 2">
            <a:extLst>
              <a:ext uri="{FF2B5EF4-FFF2-40B4-BE49-F238E27FC236}">
                <a16:creationId xmlns:a16="http://schemas.microsoft.com/office/drawing/2014/main" id="{A570D2CE-A91F-7682-E738-7A401B61B1AF}"/>
              </a:ext>
            </a:extLst>
          </p:cNvPr>
          <p:cNvPicPr>
            <a:picLocks noChangeAspect="1"/>
          </p:cNvPicPr>
          <p:nvPr/>
        </p:nvPicPr>
        <p:blipFill>
          <a:blip r:embed="rId3"/>
          <a:stretch>
            <a:fillRect/>
          </a:stretch>
        </p:blipFill>
        <p:spPr>
          <a:xfrm>
            <a:off x="0" y="6391275"/>
            <a:ext cx="3581400" cy="466725"/>
          </a:xfrm>
          <a:prstGeom prst="rect">
            <a:avLst/>
          </a:prstGeom>
        </p:spPr>
      </p:pic>
    </p:spTree>
    <p:extLst>
      <p:ext uri="{BB962C8B-B14F-4D97-AF65-F5344CB8AC3E}">
        <p14:creationId xmlns:p14="http://schemas.microsoft.com/office/powerpoint/2010/main" val="938413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02250D-27EC-B500-DF26-8D84433F2372}"/>
              </a:ext>
            </a:extLst>
          </p:cNvPr>
          <p:cNvSpPr>
            <a:spLocks noGrp="1"/>
          </p:cNvSpPr>
          <p:nvPr>
            <p:ph type="title"/>
          </p:nvPr>
        </p:nvSpPr>
        <p:spPr>
          <a:xfrm>
            <a:off x="838200" y="365125"/>
            <a:ext cx="10515600" cy="1325563"/>
          </a:xfrm>
        </p:spPr>
        <p:txBody>
          <a:bodyPr>
            <a:normAutofit/>
          </a:bodyPr>
          <a:lstStyle/>
          <a:p>
            <a:r>
              <a:rPr lang="en-US" sz="5400"/>
              <a:t>Third model - BLSTM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0208B5-2B17-80E9-6931-9434D6825902}"/>
              </a:ext>
            </a:extLst>
          </p:cNvPr>
          <p:cNvSpPr>
            <a:spLocks noGrp="1"/>
          </p:cNvSpPr>
          <p:nvPr>
            <p:ph idx="1"/>
          </p:nvPr>
        </p:nvSpPr>
        <p:spPr>
          <a:xfrm>
            <a:off x="838200" y="1929384"/>
            <a:ext cx="10515600" cy="4251960"/>
          </a:xfrm>
        </p:spPr>
        <p:txBody>
          <a:bodyPr>
            <a:normAutofit/>
          </a:bodyPr>
          <a:lstStyle/>
          <a:p>
            <a:pPr marL="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Bidirectional Long Short-Term Memory model for </a:t>
            </a:r>
            <a:r>
              <a:rPr lang="en-US" sz="1500"/>
              <a:t>sarcasm detection.</a:t>
            </a:r>
            <a:endParaRPr lang="en-US" sz="1500" kern="10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Employing a tokenizer to convert the text into integer sequences for efficient processing.</a:t>
            </a: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Padding the sequences to ensure uniform input length.</a:t>
            </a: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Model Architecture:</a:t>
            </a: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Embedding Dimension: 100</a:t>
            </a: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Maximum Sequence Length: 100</a:t>
            </a: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Number of LSTM Units (First Layer): 128</a:t>
            </a: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Number of LSTM Units (Second Layer): 64</a:t>
            </a: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Number of Dense Units: 64</a:t>
            </a: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Dropout Rate: 0.5</a:t>
            </a: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Activation Function (Dense Layer): ReLU</a:t>
            </a: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Activation Function (Output Layer): Sigmoid</a:t>
            </a:r>
          </a:p>
          <a:p>
            <a:pPr marL="0" marR="0">
              <a:spcBef>
                <a:spcPts val="0"/>
              </a:spcBef>
              <a:spcAft>
                <a:spcPts val="800"/>
              </a:spcAft>
            </a:pPr>
            <a:r>
              <a:rPr lang="en-US" sz="1500" kern="100">
                <a:effectLst/>
                <a:latin typeface="Calibri" panose="020F0502020204030204" pitchFamily="34" charset="0"/>
                <a:ea typeface="Calibri" panose="020F0502020204030204" pitchFamily="34" charset="0"/>
                <a:cs typeface="Arial" panose="020B0604020202020204" pitchFamily="34" charset="0"/>
              </a:rPr>
              <a:t>Optimizing model parameters using binary cross-entropy loss and the Adam optimizer.</a:t>
            </a:r>
          </a:p>
          <a:p>
            <a:endParaRPr lang="en-US" sz="1500"/>
          </a:p>
        </p:txBody>
      </p:sp>
      <p:pic>
        <p:nvPicPr>
          <p:cNvPr id="4" name="Picture 3">
            <a:extLst>
              <a:ext uri="{FF2B5EF4-FFF2-40B4-BE49-F238E27FC236}">
                <a16:creationId xmlns:a16="http://schemas.microsoft.com/office/drawing/2014/main" id="{35082ED0-9100-B6BD-3582-8C5FFAA407C5}"/>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685599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E5C99C-CAD8-1D06-B2B2-DDBD3EEBC5F3}"/>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a:solidFill>
                  <a:srgbClr val="FFFFFF"/>
                </a:solidFill>
                <a:latin typeface="+mj-lt"/>
                <a:ea typeface="+mj-ea"/>
                <a:cs typeface="+mj-cs"/>
              </a:rPr>
              <a:t>Fourth model – BLSTM using early stopping </a:t>
            </a:r>
          </a:p>
        </p:txBody>
      </p:sp>
      <p:sp>
        <p:nvSpPr>
          <p:cNvPr id="25"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F9DA76E-ED82-C550-FAA8-6E1FA5295A0C}"/>
              </a:ext>
            </a:extLst>
          </p:cNvPr>
          <p:cNvPicPr>
            <a:picLocks noChangeAspect="1"/>
          </p:cNvPicPr>
          <p:nvPr/>
        </p:nvPicPr>
        <p:blipFill>
          <a:blip r:embed="rId2"/>
          <a:stretch>
            <a:fillRect/>
          </a:stretch>
        </p:blipFill>
        <p:spPr>
          <a:xfrm>
            <a:off x="2847661" y="3067050"/>
            <a:ext cx="6493629" cy="3019537"/>
          </a:xfrm>
          <a:prstGeom prst="rect">
            <a:avLst/>
          </a:prstGeom>
        </p:spPr>
      </p:pic>
      <p:pic>
        <p:nvPicPr>
          <p:cNvPr id="3" name="Picture 2">
            <a:extLst>
              <a:ext uri="{FF2B5EF4-FFF2-40B4-BE49-F238E27FC236}">
                <a16:creationId xmlns:a16="http://schemas.microsoft.com/office/drawing/2014/main" id="{FA6FF65B-661D-56F2-832E-59642120B5EB}"/>
              </a:ext>
            </a:extLst>
          </p:cNvPr>
          <p:cNvPicPr>
            <a:picLocks noChangeAspect="1"/>
          </p:cNvPicPr>
          <p:nvPr/>
        </p:nvPicPr>
        <p:blipFill>
          <a:blip r:embed="rId3"/>
          <a:stretch>
            <a:fillRect/>
          </a:stretch>
        </p:blipFill>
        <p:spPr>
          <a:xfrm>
            <a:off x="0" y="6391275"/>
            <a:ext cx="3581400" cy="466725"/>
          </a:xfrm>
          <a:prstGeom prst="rect">
            <a:avLst/>
          </a:prstGeom>
        </p:spPr>
      </p:pic>
    </p:spTree>
    <p:extLst>
      <p:ext uri="{BB962C8B-B14F-4D97-AF65-F5344CB8AC3E}">
        <p14:creationId xmlns:p14="http://schemas.microsoft.com/office/powerpoint/2010/main" val="4173113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1F95B8-C5B5-F39C-85AC-214984C87D66}"/>
              </a:ext>
            </a:extLst>
          </p:cNvPr>
          <p:cNvSpPr>
            <a:spLocks noGrp="1"/>
          </p:cNvSpPr>
          <p:nvPr>
            <p:ph type="title"/>
          </p:nvPr>
        </p:nvSpPr>
        <p:spPr>
          <a:xfrm>
            <a:off x="686834" y="1153572"/>
            <a:ext cx="3200400" cy="4461163"/>
          </a:xfrm>
        </p:spPr>
        <p:txBody>
          <a:bodyPr>
            <a:normAutofit/>
          </a:bodyPr>
          <a:lstStyle/>
          <a:p>
            <a:r>
              <a:rPr lang="en-US">
                <a:solidFill>
                  <a:srgbClr val="FFFFFF"/>
                </a:solidFill>
              </a:rPr>
              <a:t>Fourth model – BLSTM using early stopping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81DC0E-985F-2610-59B9-5C7C85810892}"/>
              </a:ext>
            </a:extLst>
          </p:cNvPr>
          <p:cNvSpPr>
            <a:spLocks noGrp="1"/>
          </p:cNvSpPr>
          <p:nvPr>
            <p:ph idx="1"/>
          </p:nvPr>
        </p:nvSpPr>
        <p:spPr>
          <a:xfrm>
            <a:off x="4447308" y="591344"/>
            <a:ext cx="6906491" cy="5585619"/>
          </a:xfrm>
        </p:spPr>
        <p:txBody>
          <a:bodyPr anchor="ctr">
            <a:normAutofit/>
          </a:bodyPr>
          <a:lstStyle/>
          <a:p>
            <a:r>
              <a:rPr lang="en-US" dirty="0"/>
              <a:t>Implemented early stopping in the previous BLSTM model to prevent overfitting.</a:t>
            </a:r>
          </a:p>
          <a:p>
            <a:r>
              <a:rPr lang="en-US" dirty="0"/>
              <a:t>By incorporating early stopping, the model's training process was stopped if the performance on the validation set did not improve, ensuring a better balance between training and generalization.</a:t>
            </a:r>
          </a:p>
        </p:txBody>
      </p:sp>
    </p:spTree>
    <p:extLst>
      <p:ext uri="{BB962C8B-B14F-4D97-AF65-F5344CB8AC3E}">
        <p14:creationId xmlns:p14="http://schemas.microsoft.com/office/powerpoint/2010/main" val="248651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69216FA-293F-4DFA-AF49-122081674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814528" cy="6858000"/>
          </a:xfrm>
          <a:custGeom>
            <a:avLst/>
            <a:gdLst>
              <a:gd name="connsiteX0" fmla="*/ 7814528 w 7814528"/>
              <a:gd name="connsiteY0" fmla="*/ 0 h 6858000"/>
              <a:gd name="connsiteX1" fmla="*/ 4918634 w 7814528"/>
              <a:gd name="connsiteY1" fmla="*/ 0 h 6858000"/>
              <a:gd name="connsiteX2" fmla="*/ 3846377 w 7814528"/>
              <a:gd name="connsiteY2" fmla="*/ 0 h 6858000"/>
              <a:gd name="connsiteX3" fmla="*/ 1560224 w 7814528"/>
              <a:gd name="connsiteY3" fmla="*/ 0 h 6858000"/>
              <a:gd name="connsiteX4" fmla="*/ 1545811 w 7814528"/>
              <a:gd name="connsiteY4" fmla="*/ 52964 h 6858000"/>
              <a:gd name="connsiteX5" fmla="*/ 1507504 w 7814528"/>
              <a:gd name="connsiteY5" fmla="*/ 89121 h 6858000"/>
              <a:gd name="connsiteX6" fmla="*/ 1509331 w 7814528"/>
              <a:gd name="connsiteY6" fmla="*/ 143623 h 6858000"/>
              <a:gd name="connsiteX7" fmla="*/ 1476497 w 7814528"/>
              <a:gd name="connsiteY7" fmla="*/ 182099 h 6858000"/>
              <a:gd name="connsiteX8" fmla="*/ 1448939 w 7814528"/>
              <a:gd name="connsiteY8" fmla="*/ 236597 h 6858000"/>
              <a:gd name="connsiteX9" fmla="*/ 1420047 w 7814528"/>
              <a:gd name="connsiteY9" fmla="*/ 334926 h 6858000"/>
              <a:gd name="connsiteX10" fmla="*/ 1379508 w 7814528"/>
              <a:gd name="connsiteY10" fmla="*/ 455615 h 6858000"/>
              <a:gd name="connsiteX11" fmla="*/ 1387994 w 7814528"/>
              <a:gd name="connsiteY11" fmla="*/ 515581 h 6858000"/>
              <a:gd name="connsiteX12" fmla="*/ 1369494 w 7814528"/>
              <a:gd name="connsiteY12" fmla="*/ 600848 h 6858000"/>
              <a:gd name="connsiteX13" fmla="*/ 1385058 w 7814528"/>
              <a:gd name="connsiteY13" fmla="*/ 712462 h 6858000"/>
              <a:gd name="connsiteX14" fmla="*/ 1312535 w 7814528"/>
              <a:gd name="connsiteY14" fmla="*/ 779617 h 6858000"/>
              <a:gd name="connsiteX15" fmla="*/ 1327355 w 7814528"/>
              <a:gd name="connsiteY15" fmla="*/ 890133 h 6858000"/>
              <a:gd name="connsiteX16" fmla="*/ 1366472 w 7814528"/>
              <a:gd name="connsiteY16" fmla="*/ 950605 h 6858000"/>
              <a:gd name="connsiteX17" fmla="*/ 1386886 w 7814528"/>
              <a:gd name="connsiteY17" fmla="*/ 1051638 h 6858000"/>
              <a:gd name="connsiteX18" fmla="*/ 1370890 w 7814528"/>
              <a:gd name="connsiteY18" fmla="*/ 1102487 h 6858000"/>
              <a:gd name="connsiteX19" fmla="*/ 1341022 w 7814528"/>
              <a:gd name="connsiteY19" fmla="*/ 1164961 h 6858000"/>
              <a:gd name="connsiteX20" fmla="*/ 1342836 w 7814528"/>
              <a:gd name="connsiteY20" fmla="*/ 1249089 h 6858000"/>
              <a:gd name="connsiteX21" fmla="*/ 1306738 w 7814528"/>
              <a:gd name="connsiteY21" fmla="*/ 1345177 h 6858000"/>
              <a:gd name="connsiteX22" fmla="*/ 1300572 w 7814528"/>
              <a:gd name="connsiteY22" fmla="*/ 1349556 h 6858000"/>
              <a:gd name="connsiteX23" fmla="*/ 1299545 w 7814528"/>
              <a:gd name="connsiteY23" fmla="*/ 1357170 h 6858000"/>
              <a:gd name="connsiteX24" fmla="*/ 1303870 w 7814528"/>
              <a:gd name="connsiteY24" fmla="*/ 1361656 h 6858000"/>
              <a:gd name="connsiteX25" fmla="*/ 1291699 w 7814528"/>
              <a:gd name="connsiteY25" fmla="*/ 1421105 h 6858000"/>
              <a:gd name="connsiteX26" fmla="*/ 1268505 w 7814528"/>
              <a:gd name="connsiteY26" fmla="*/ 1489998 h 6858000"/>
              <a:gd name="connsiteX27" fmla="*/ 1273852 w 7814528"/>
              <a:gd name="connsiteY27" fmla="*/ 1558391 h 6858000"/>
              <a:gd name="connsiteX28" fmla="*/ 1269886 w 7814528"/>
              <a:gd name="connsiteY28" fmla="*/ 1634781 h 6858000"/>
              <a:gd name="connsiteX29" fmla="*/ 1267725 w 7814528"/>
              <a:gd name="connsiteY29" fmla="*/ 1680343 h 6858000"/>
              <a:gd name="connsiteX30" fmla="*/ 1245845 w 7814528"/>
              <a:gd name="connsiteY30" fmla="*/ 1810891 h 6858000"/>
              <a:gd name="connsiteX31" fmla="*/ 1197494 w 7814528"/>
              <a:gd name="connsiteY31" fmla="*/ 1985855 h 6858000"/>
              <a:gd name="connsiteX32" fmla="*/ 1180450 w 7814528"/>
              <a:gd name="connsiteY32" fmla="*/ 2025741 h 6858000"/>
              <a:gd name="connsiteX33" fmla="*/ 1180389 w 7814528"/>
              <a:gd name="connsiteY33" fmla="*/ 2031780 h 6858000"/>
              <a:gd name="connsiteX34" fmla="*/ 1173755 w 7814528"/>
              <a:gd name="connsiteY34" fmla="*/ 2064932 h 6858000"/>
              <a:gd name="connsiteX35" fmla="*/ 1178518 w 7814528"/>
              <a:gd name="connsiteY35" fmla="*/ 2118139 h 6858000"/>
              <a:gd name="connsiteX36" fmla="*/ 1185141 w 7814528"/>
              <a:gd name="connsiteY36" fmla="*/ 2154737 h 6858000"/>
              <a:gd name="connsiteX37" fmla="*/ 1185020 w 7814528"/>
              <a:gd name="connsiteY37" fmla="*/ 2259305 h 6858000"/>
              <a:gd name="connsiteX38" fmla="*/ 1178049 w 7814528"/>
              <a:gd name="connsiteY38" fmla="*/ 2517573 h 6858000"/>
              <a:gd name="connsiteX39" fmla="*/ 1179496 w 7814528"/>
              <a:gd name="connsiteY39" fmla="*/ 2636046 h 6858000"/>
              <a:gd name="connsiteX40" fmla="*/ 1192574 w 7814528"/>
              <a:gd name="connsiteY40" fmla="*/ 2780324 h 6858000"/>
              <a:gd name="connsiteX41" fmla="*/ 1158036 w 7814528"/>
              <a:gd name="connsiteY41" fmla="*/ 3022588 h 6858000"/>
              <a:gd name="connsiteX42" fmla="*/ 1150044 w 7814528"/>
              <a:gd name="connsiteY42" fmla="*/ 3399727 h 6858000"/>
              <a:gd name="connsiteX43" fmla="*/ 1150150 w 7814528"/>
              <a:gd name="connsiteY43" fmla="*/ 3673177 h 6858000"/>
              <a:gd name="connsiteX44" fmla="*/ 1151174 w 7814528"/>
              <a:gd name="connsiteY44" fmla="*/ 3675779 h 6858000"/>
              <a:gd name="connsiteX45" fmla="*/ 1149664 w 7814528"/>
              <a:gd name="connsiteY45" fmla="*/ 3703595 h 6858000"/>
              <a:gd name="connsiteX46" fmla="*/ 1132881 w 7814528"/>
              <a:gd name="connsiteY46" fmla="*/ 3833633 h 6858000"/>
              <a:gd name="connsiteX47" fmla="*/ 1134815 w 7814528"/>
              <a:gd name="connsiteY47" fmla="*/ 3841018 h 6858000"/>
              <a:gd name="connsiteX48" fmla="*/ 1120250 w 7814528"/>
              <a:gd name="connsiteY48" fmla="*/ 3887430 h 6858000"/>
              <a:gd name="connsiteX49" fmla="*/ 1102131 w 7814528"/>
              <a:gd name="connsiteY49" fmla="*/ 4004432 h 6858000"/>
              <a:gd name="connsiteX50" fmla="*/ 1023613 w 7814528"/>
              <a:gd name="connsiteY50" fmla="*/ 4326337 h 6858000"/>
              <a:gd name="connsiteX51" fmla="*/ 978637 w 7814528"/>
              <a:gd name="connsiteY51" fmla="*/ 4400454 h 6858000"/>
              <a:gd name="connsiteX52" fmla="*/ 965082 w 7814528"/>
              <a:gd name="connsiteY52" fmla="*/ 4458968 h 6858000"/>
              <a:gd name="connsiteX53" fmla="*/ 920188 w 7814528"/>
              <a:gd name="connsiteY53" fmla="*/ 4639226 h 6858000"/>
              <a:gd name="connsiteX54" fmla="*/ 742368 w 7814528"/>
              <a:gd name="connsiteY54" fmla="*/ 4844222 h 6858000"/>
              <a:gd name="connsiteX55" fmla="*/ 607456 w 7814528"/>
              <a:gd name="connsiteY55" fmla="*/ 4966224 h 6858000"/>
              <a:gd name="connsiteX56" fmla="*/ 508178 w 7814528"/>
              <a:gd name="connsiteY56" fmla="*/ 5187685 h 6858000"/>
              <a:gd name="connsiteX57" fmla="*/ 534294 w 7814528"/>
              <a:gd name="connsiteY57" fmla="*/ 5284615 h 6858000"/>
              <a:gd name="connsiteX58" fmla="*/ 447707 w 7814528"/>
              <a:gd name="connsiteY58" fmla="*/ 5395474 h 6858000"/>
              <a:gd name="connsiteX59" fmla="*/ 387935 w 7814528"/>
              <a:gd name="connsiteY59" fmla="*/ 5513206 h 6858000"/>
              <a:gd name="connsiteX60" fmla="*/ 292998 w 7814528"/>
              <a:gd name="connsiteY60" fmla="*/ 5606846 h 6858000"/>
              <a:gd name="connsiteX61" fmla="*/ 312720 w 7814528"/>
              <a:gd name="connsiteY61" fmla="*/ 5718432 h 6858000"/>
              <a:gd name="connsiteX62" fmla="*/ 303403 w 7814528"/>
              <a:gd name="connsiteY62" fmla="*/ 5763866 h 6858000"/>
              <a:gd name="connsiteX63" fmla="*/ 274115 w 7814528"/>
              <a:gd name="connsiteY63" fmla="*/ 5897456 h 6858000"/>
              <a:gd name="connsiteX64" fmla="*/ 267877 w 7814528"/>
              <a:gd name="connsiteY64" fmla="*/ 5939124 h 6858000"/>
              <a:gd name="connsiteX65" fmla="*/ 258663 w 7814528"/>
              <a:gd name="connsiteY65" fmla="*/ 6050242 h 6858000"/>
              <a:gd name="connsiteX66" fmla="*/ 283914 w 7814528"/>
              <a:gd name="connsiteY66" fmla="*/ 6117636 h 6858000"/>
              <a:gd name="connsiteX67" fmla="*/ 322438 w 7814528"/>
              <a:gd name="connsiteY67" fmla="*/ 6227890 h 6858000"/>
              <a:gd name="connsiteX68" fmla="*/ 311534 w 7814528"/>
              <a:gd name="connsiteY68" fmla="*/ 6270812 h 6858000"/>
              <a:gd name="connsiteX69" fmla="*/ 280671 w 7814528"/>
              <a:gd name="connsiteY69" fmla="*/ 6223342 h 6858000"/>
              <a:gd name="connsiteX70" fmla="*/ 280789 w 7814528"/>
              <a:gd name="connsiteY70" fmla="*/ 6292076 h 6858000"/>
              <a:gd name="connsiteX71" fmla="*/ 278411 w 7814528"/>
              <a:gd name="connsiteY71" fmla="*/ 6346762 h 6858000"/>
              <a:gd name="connsiteX72" fmla="*/ 196833 w 7814528"/>
              <a:gd name="connsiteY72" fmla="*/ 6404216 h 6858000"/>
              <a:gd name="connsiteX73" fmla="*/ 186183 w 7814528"/>
              <a:gd name="connsiteY73" fmla="*/ 6460270 h 6858000"/>
              <a:gd name="connsiteX74" fmla="*/ 134005 w 7814528"/>
              <a:gd name="connsiteY74" fmla="*/ 6493382 h 6858000"/>
              <a:gd name="connsiteX75" fmla="*/ 131368 w 7814528"/>
              <a:gd name="connsiteY75" fmla="*/ 6500603 h 6858000"/>
              <a:gd name="connsiteX76" fmla="*/ 134632 w 7814528"/>
              <a:gd name="connsiteY76" fmla="*/ 6505906 h 6858000"/>
              <a:gd name="connsiteX77" fmla="*/ 109997 w 7814528"/>
              <a:gd name="connsiteY77" fmla="*/ 6561395 h 6858000"/>
              <a:gd name="connsiteX78" fmla="*/ 97687 w 7814528"/>
              <a:gd name="connsiteY78" fmla="*/ 6623770 h 6858000"/>
              <a:gd name="connsiteX79" fmla="*/ 53082 w 7814528"/>
              <a:gd name="connsiteY79" fmla="*/ 6696748 h 6858000"/>
              <a:gd name="connsiteX80" fmla="*/ 42878 w 7814528"/>
              <a:gd name="connsiteY80" fmla="*/ 6765511 h 6858000"/>
              <a:gd name="connsiteX81" fmla="*/ 30999 w 7814528"/>
              <a:gd name="connsiteY81" fmla="*/ 6809563 h 6858000"/>
              <a:gd name="connsiteX82" fmla="*/ 154 w 7814528"/>
              <a:gd name="connsiteY82" fmla="*/ 6857440 h 6858000"/>
              <a:gd name="connsiteX83" fmla="*/ 0 w 7814528"/>
              <a:gd name="connsiteY83" fmla="*/ 6858000 h 6858000"/>
              <a:gd name="connsiteX84" fmla="*/ 3846377 w 7814528"/>
              <a:gd name="connsiteY84" fmla="*/ 6858000 h 6858000"/>
              <a:gd name="connsiteX85" fmla="*/ 4918634 w 7814528"/>
              <a:gd name="connsiteY85" fmla="*/ 6858000 h 6858000"/>
              <a:gd name="connsiteX86" fmla="*/ 7814528 w 7814528"/>
              <a:gd name="connsiteY8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814528" h="6858000">
                <a:moveTo>
                  <a:pt x="7814528" y="0"/>
                </a:moveTo>
                <a:lnTo>
                  <a:pt x="4918634" y="0"/>
                </a:lnTo>
                <a:lnTo>
                  <a:pt x="3846377" y="0"/>
                </a:lnTo>
                <a:lnTo>
                  <a:pt x="1560224" y="0"/>
                </a:lnTo>
                <a:lnTo>
                  <a:pt x="1545811" y="52964"/>
                </a:lnTo>
                <a:cubicBezTo>
                  <a:pt x="1528410" y="78177"/>
                  <a:pt x="1517810" y="67775"/>
                  <a:pt x="1507504" y="89121"/>
                </a:cubicBezTo>
                <a:cubicBezTo>
                  <a:pt x="1508113" y="107288"/>
                  <a:pt x="1508722" y="125456"/>
                  <a:pt x="1509331" y="143623"/>
                </a:cubicBezTo>
                <a:cubicBezTo>
                  <a:pt x="1506516" y="157505"/>
                  <a:pt x="1450948" y="154163"/>
                  <a:pt x="1476497" y="182099"/>
                </a:cubicBezTo>
                <a:cubicBezTo>
                  <a:pt x="1477289" y="203409"/>
                  <a:pt x="1453597" y="215198"/>
                  <a:pt x="1448939" y="236597"/>
                </a:cubicBezTo>
                <a:cubicBezTo>
                  <a:pt x="1404813" y="323811"/>
                  <a:pt x="1432514" y="275061"/>
                  <a:pt x="1420047" y="334926"/>
                </a:cubicBezTo>
                <a:cubicBezTo>
                  <a:pt x="1410313" y="400073"/>
                  <a:pt x="1422800" y="355936"/>
                  <a:pt x="1379508" y="455615"/>
                </a:cubicBezTo>
                <a:cubicBezTo>
                  <a:pt x="1385931" y="489229"/>
                  <a:pt x="1380690" y="490382"/>
                  <a:pt x="1387994" y="515581"/>
                </a:cubicBezTo>
                <a:cubicBezTo>
                  <a:pt x="1405790" y="523813"/>
                  <a:pt x="1354208" y="591261"/>
                  <a:pt x="1369494" y="600848"/>
                </a:cubicBezTo>
                <a:cubicBezTo>
                  <a:pt x="1369503" y="646426"/>
                  <a:pt x="1385049" y="666884"/>
                  <a:pt x="1385058" y="712462"/>
                </a:cubicBezTo>
                <a:cubicBezTo>
                  <a:pt x="1371578" y="737413"/>
                  <a:pt x="1301411" y="773001"/>
                  <a:pt x="1312535" y="779617"/>
                </a:cubicBezTo>
                <a:cubicBezTo>
                  <a:pt x="1306880" y="822322"/>
                  <a:pt x="1322795" y="848662"/>
                  <a:pt x="1327355" y="890133"/>
                </a:cubicBezTo>
                <a:cubicBezTo>
                  <a:pt x="1310340" y="948105"/>
                  <a:pt x="1361739" y="906205"/>
                  <a:pt x="1366472" y="950605"/>
                </a:cubicBezTo>
                <a:lnTo>
                  <a:pt x="1386886" y="1051638"/>
                </a:lnTo>
                <a:lnTo>
                  <a:pt x="1370890" y="1102487"/>
                </a:lnTo>
                <a:lnTo>
                  <a:pt x="1341022" y="1164961"/>
                </a:lnTo>
                <a:cubicBezTo>
                  <a:pt x="1325635" y="1231008"/>
                  <a:pt x="1335585" y="1221954"/>
                  <a:pt x="1342836" y="1249089"/>
                </a:cubicBezTo>
                <a:cubicBezTo>
                  <a:pt x="1331059" y="1279763"/>
                  <a:pt x="1300805" y="1310433"/>
                  <a:pt x="1306738" y="1345177"/>
                </a:cubicBezTo>
                <a:cubicBezTo>
                  <a:pt x="1303557" y="1343687"/>
                  <a:pt x="1301735" y="1345624"/>
                  <a:pt x="1300572" y="1349556"/>
                </a:cubicBezTo>
                <a:lnTo>
                  <a:pt x="1299545" y="1357170"/>
                </a:lnTo>
                <a:lnTo>
                  <a:pt x="1303870" y="1361656"/>
                </a:lnTo>
                <a:cubicBezTo>
                  <a:pt x="1318344" y="1380369"/>
                  <a:pt x="1296755" y="1386887"/>
                  <a:pt x="1291699" y="1421105"/>
                </a:cubicBezTo>
                <a:cubicBezTo>
                  <a:pt x="1288206" y="1437353"/>
                  <a:pt x="1272286" y="1493313"/>
                  <a:pt x="1268505" y="1489998"/>
                </a:cubicBezTo>
                <a:lnTo>
                  <a:pt x="1273852" y="1558391"/>
                </a:lnTo>
                <a:cubicBezTo>
                  <a:pt x="1249752" y="1600697"/>
                  <a:pt x="1278105" y="1594593"/>
                  <a:pt x="1269886" y="1634781"/>
                </a:cubicBezTo>
                <a:cubicBezTo>
                  <a:pt x="1260574" y="1657385"/>
                  <a:pt x="1258711" y="1670409"/>
                  <a:pt x="1267725" y="1680343"/>
                </a:cubicBezTo>
                <a:cubicBezTo>
                  <a:pt x="1222526" y="1786031"/>
                  <a:pt x="1264454" y="1728006"/>
                  <a:pt x="1245845" y="1810891"/>
                </a:cubicBezTo>
                <a:cubicBezTo>
                  <a:pt x="1231459" y="1866045"/>
                  <a:pt x="1220375" y="1923519"/>
                  <a:pt x="1197494" y="1985855"/>
                </a:cubicBezTo>
                <a:lnTo>
                  <a:pt x="1180450" y="2025741"/>
                </a:lnTo>
                <a:lnTo>
                  <a:pt x="1180389" y="2031780"/>
                </a:lnTo>
                <a:cubicBezTo>
                  <a:pt x="1179373" y="2043912"/>
                  <a:pt x="1177313" y="2055306"/>
                  <a:pt x="1173755" y="2064932"/>
                </a:cubicBezTo>
                <a:cubicBezTo>
                  <a:pt x="1187987" y="2054984"/>
                  <a:pt x="1167308" y="2109329"/>
                  <a:pt x="1178518" y="2118139"/>
                </a:cubicBezTo>
                <a:cubicBezTo>
                  <a:pt x="1187958" y="2122956"/>
                  <a:pt x="1183883" y="2140566"/>
                  <a:pt x="1185141" y="2154737"/>
                </a:cubicBezTo>
                <a:cubicBezTo>
                  <a:pt x="1193612" y="2166165"/>
                  <a:pt x="1190732" y="2235860"/>
                  <a:pt x="1185020" y="2259305"/>
                </a:cubicBezTo>
                <a:lnTo>
                  <a:pt x="1178049" y="2517573"/>
                </a:lnTo>
                <a:cubicBezTo>
                  <a:pt x="1177128" y="2580363"/>
                  <a:pt x="1171628" y="2600315"/>
                  <a:pt x="1179496" y="2636046"/>
                </a:cubicBezTo>
                <a:cubicBezTo>
                  <a:pt x="1184616" y="2688494"/>
                  <a:pt x="1163332" y="2741828"/>
                  <a:pt x="1192574" y="2780324"/>
                </a:cubicBezTo>
                <a:cubicBezTo>
                  <a:pt x="1179558" y="2884035"/>
                  <a:pt x="1185698" y="2922794"/>
                  <a:pt x="1158036" y="3022588"/>
                </a:cubicBezTo>
                <a:cubicBezTo>
                  <a:pt x="1152947" y="3137700"/>
                  <a:pt x="1151991" y="3299532"/>
                  <a:pt x="1150044" y="3399727"/>
                </a:cubicBezTo>
                <a:cubicBezTo>
                  <a:pt x="1150079" y="3490877"/>
                  <a:pt x="1150115" y="3582027"/>
                  <a:pt x="1150150" y="3673177"/>
                </a:cubicBezTo>
                <a:lnTo>
                  <a:pt x="1151174" y="3675779"/>
                </a:lnTo>
                <a:cubicBezTo>
                  <a:pt x="1153016" y="3688315"/>
                  <a:pt x="1151974" y="3696849"/>
                  <a:pt x="1149664" y="3703595"/>
                </a:cubicBezTo>
                <a:lnTo>
                  <a:pt x="1132881" y="3833633"/>
                </a:lnTo>
                <a:lnTo>
                  <a:pt x="1134815" y="3841018"/>
                </a:lnTo>
                <a:lnTo>
                  <a:pt x="1120250" y="3887430"/>
                </a:lnTo>
                <a:cubicBezTo>
                  <a:pt x="1105791" y="3928762"/>
                  <a:pt x="1111561" y="3966554"/>
                  <a:pt x="1102131" y="4004432"/>
                </a:cubicBezTo>
                <a:cubicBezTo>
                  <a:pt x="1064064" y="4136055"/>
                  <a:pt x="1040701" y="4260393"/>
                  <a:pt x="1023613" y="4326337"/>
                </a:cubicBezTo>
                <a:cubicBezTo>
                  <a:pt x="1011608" y="4366877"/>
                  <a:pt x="986978" y="4380936"/>
                  <a:pt x="978637" y="4400454"/>
                </a:cubicBezTo>
                <a:cubicBezTo>
                  <a:pt x="973638" y="4417006"/>
                  <a:pt x="948720" y="4442947"/>
                  <a:pt x="965082" y="4458968"/>
                </a:cubicBezTo>
                <a:cubicBezTo>
                  <a:pt x="925918" y="4546524"/>
                  <a:pt x="944438" y="4565414"/>
                  <a:pt x="920188" y="4639226"/>
                </a:cubicBezTo>
                <a:lnTo>
                  <a:pt x="742368" y="4844222"/>
                </a:lnTo>
                <a:lnTo>
                  <a:pt x="607456" y="4966224"/>
                </a:lnTo>
                <a:cubicBezTo>
                  <a:pt x="552467" y="5030691"/>
                  <a:pt x="542133" y="5141843"/>
                  <a:pt x="508178" y="5187685"/>
                </a:cubicBezTo>
                <a:lnTo>
                  <a:pt x="534294" y="5284615"/>
                </a:lnTo>
                <a:lnTo>
                  <a:pt x="447707" y="5395474"/>
                </a:lnTo>
                <a:cubicBezTo>
                  <a:pt x="437363" y="5431641"/>
                  <a:pt x="402113" y="5463532"/>
                  <a:pt x="387935" y="5513206"/>
                </a:cubicBezTo>
                <a:cubicBezTo>
                  <a:pt x="364458" y="5574781"/>
                  <a:pt x="356661" y="5518667"/>
                  <a:pt x="292998" y="5606846"/>
                </a:cubicBezTo>
                <a:cubicBezTo>
                  <a:pt x="292067" y="5641050"/>
                  <a:pt x="310984" y="5692261"/>
                  <a:pt x="312720" y="5718432"/>
                </a:cubicBezTo>
                <a:cubicBezTo>
                  <a:pt x="328340" y="5730258"/>
                  <a:pt x="290524" y="5751252"/>
                  <a:pt x="303403" y="5763866"/>
                </a:cubicBezTo>
                <a:lnTo>
                  <a:pt x="274115" y="5897456"/>
                </a:lnTo>
                <a:cubicBezTo>
                  <a:pt x="255595" y="5918965"/>
                  <a:pt x="258427" y="5930296"/>
                  <a:pt x="267877" y="5939124"/>
                </a:cubicBezTo>
                <a:cubicBezTo>
                  <a:pt x="253196" y="5979642"/>
                  <a:pt x="263098" y="6008758"/>
                  <a:pt x="258663" y="6050242"/>
                </a:cubicBezTo>
                <a:cubicBezTo>
                  <a:pt x="229611" y="6103262"/>
                  <a:pt x="288809" y="6073252"/>
                  <a:pt x="283914" y="6117636"/>
                </a:cubicBezTo>
                <a:lnTo>
                  <a:pt x="322438" y="6227890"/>
                </a:lnTo>
                <a:lnTo>
                  <a:pt x="311534" y="6270812"/>
                </a:lnTo>
                <a:lnTo>
                  <a:pt x="280671" y="6223342"/>
                </a:lnTo>
                <a:lnTo>
                  <a:pt x="280789" y="6292076"/>
                </a:lnTo>
                <a:lnTo>
                  <a:pt x="278411" y="6346762"/>
                </a:lnTo>
                <a:cubicBezTo>
                  <a:pt x="249219" y="6408016"/>
                  <a:pt x="195566" y="6376164"/>
                  <a:pt x="196833" y="6404216"/>
                </a:cubicBezTo>
                <a:cubicBezTo>
                  <a:pt x="178751" y="6431680"/>
                  <a:pt x="187838" y="6425066"/>
                  <a:pt x="186183" y="6460270"/>
                </a:cubicBezTo>
                <a:cubicBezTo>
                  <a:pt x="183397" y="6458140"/>
                  <a:pt x="135985" y="6489789"/>
                  <a:pt x="134005" y="6493382"/>
                </a:cubicBezTo>
                <a:lnTo>
                  <a:pt x="131368" y="6500603"/>
                </a:lnTo>
                <a:lnTo>
                  <a:pt x="134632" y="6505906"/>
                </a:lnTo>
                <a:cubicBezTo>
                  <a:pt x="144760" y="6527264"/>
                  <a:pt x="122272" y="6529041"/>
                  <a:pt x="109997" y="6561395"/>
                </a:cubicBezTo>
                <a:cubicBezTo>
                  <a:pt x="103101" y="6576527"/>
                  <a:pt x="100671" y="6627814"/>
                  <a:pt x="97687" y="6623770"/>
                </a:cubicBezTo>
                <a:lnTo>
                  <a:pt x="53082" y="6696748"/>
                </a:lnTo>
                <a:cubicBezTo>
                  <a:pt x="20465" y="6732956"/>
                  <a:pt x="59523" y="6727996"/>
                  <a:pt x="42878" y="6765511"/>
                </a:cubicBezTo>
                <a:cubicBezTo>
                  <a:pt x="28934" y="6785613"/>
                  <a:pt x="24323" y="6797941"/>
                  <a:pt x="30999" y="6809563"/>
                </a:cubicBezTo>
                <a:cubicBezTo>
                  <a:pt x="14295" y="6832974"/>
                  <a:pt x="5105" y="6847546"/>
                  <a:pt x="154" y="6857440"/>
                </a:cubicBezTo>
                <a:lnTo>
                  <a:pt x="0" y="6858000"/>
                </a:lnTo>
                <a:lnTo>
                  <a:pt x="3846377" y="6858000"/>
                </a:lnTo>
                <a:lnTo>
                  <a:pt x="4918634" y="6858000"/>
                </a:lnTo>
                <a:lnTo>
                  <a:pt x="7814528" y="685800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BE3C751-4E9A-6ADE-DFC9-790ED6CEC586}"/>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Fifth model – BLSTM + BERT  </a:t>
            </a:r>
          </a:p>
        </p:txBody>
      </p:sp>
      <p:sp>
        <p:nvSpPr>
          <p:cNvPr id="14" name="Freeform: Shape 13">
            <a:extLst>
              <a:ext uri="{FF2B5EF4-FFF2-40B4-BE49-F238E27FC236}">
                <a16:creationId xmlns:a16="http://schemas.microsoft.com/office/drawing/2014/main" id="{885504CF-B07B-45CD-B2B9-77F91DFDF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5522" y="578738"/>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6">
            <a:extLst>
              <a:ext uri="{FF2B5EF4-FFF2-40B4-BE49-F238E27FC236}">
                <a16:creationId xmlns:a16="http://schemas.microsoft.com/office/drawing/2014/main" id="{C6F0F1BD-D7E0-40DE-8DBF-8152D3191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5159" y="255475"/>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54651F6C-A6CD-735C-5B3D-F0F3C7C48E43}"/>
              </a:ext>
            </a:extLst>
          </p:cNvPr>
          <p:cNvPicPr>
            <a:picLocks noGrp="1" noChangeAspect="1"/>
          </p:cNvPicPr>
          <p:nvPr>
            <p:ph idx="1"/>
          </p:nvPr>
        </p:nvPicPr>
        <p:blipFill>
          <a:blip r:embed="rId2"/>
          <a:stretch>
            <a:fillRect/>
          </a:stretch>
        </p:blipFill>
        <p:spPr>
          <a:xfrm>
            <a:off x="5972401" y="846483"/>
            <a:ext cx="5134498" cy="5134498"/>
          </a:xfrm>
          <a:prstGeom prst="rect">
            <a:avLst/>
          </a:prstGeom>
        </p:spPr>
      </p:pic>
      <p:pic>
        <p:nvPicPr>
          <p:cNvPr id="3" name="Picture 2">
            <a:extLst>
              <a:ext uri="{FF2B5EF4-FFF2-40B4-BE49-F238E27FC236}">
                <a16:creationId xmlns:a16="http://schemas.microsoft.com/office/drawing/2014/main" id="{69CD16CD-2454-6DD1-7906-15B3B32A7D54}"/>
              </a:ext>
            </a:extLst>
          </p:cNvPr>
          <p:cNvPicPr>
            <a:picLocks noChangeAspect="1"/>
          </p:cNvPicPr>
          <p:nvPr/>
        </p:nvPicPr>
        <p:blipFill>
          <a:blip r:embed="rId3"/>
          <a:stretch>
            <a:fillRect/>
          </a:stretch>
        </p:blipFill>
        <p:spPr>
          <a:xfrm>
            <a:off x="8589558" y="6391275"/>
            <a:ext cx="3581400" cy="466725"/>
          </a:xfrm>
          <a:prstGeom prst="rect">
            <a:avLst/>
          </a:prstGeom>
        </p:spPr>
      </p:pic>
    </p:spTree>
    <p:extLst>
      <p:ext uri="{BB962C8B-B14F-4D97-AF65-F5344CB8AC3E}">
        <p14:creationId xmlns:p14="http://schemas.microsoft.com/office/powerpoint/2010/main" val="259417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13DA7C-50CA-6C93-4B47-C2B9ACF272F2}"/>
              </a:ext>
            </a:extLst>
          </p:cNvPr>
          <p:cNvSpPr>
            <a:spLocks noGrp="1"/>
          </p:cNvSpPr>
          <p:nvPr>
            <p:ph type="title"/>
          </p:nvPr>
        </p:nvSpPr>
        <p:spPr>
          <a:xfrm>
            <a:off x="686834" y="1153572"/>
            <a:ext cx="3200400" cy="4461163"/>
          </a:xfrm>
        </p:spPr>
        <p:txBody>
          <a:bodyPr>
            <a:normAutofit/>
          </a:bodyPr>
          <a:lstStyle/>
          <a:p>
            <a:r>
              <a:rPr lang="en-US">
                <a:solidFill>
                  <a:srgbClr val="FFFFFF"/>
                </a:solidFill>
              </a:rPr>
              <a:t>Fifth model – BLSTM + BERT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140725E-88A2-8231-8178-7F1AA5C69022}"/>
              </a:ext>
            </a:extLst>
          </p:cNvPr>
          <p:cNvSpPr>
            <a:spLocks noGrp="1"/>
          </p:cNvSpPr>
          <p:nvPr>
            <p:ph idx="1"/>
          </p:nvPr>
        </p:nvSpPr>
        <p:spPr>
          <a:xfrm>
            <a:off x="4447308" y="591344"/>
            <a:ext cx="6906491" cy="5585619"/>
          </a:xfrm>
        </p:spPr>
        <p:txBody>
          <a:bodyPr anchor="ctr">
            <a:normAutofit/>
          </a:bodyPr>
          <a:lstStyle/>
          <a:p>
            <a:r>
              <a:rPr lang="en-US" dirty="0"/>
              <a:t>Combining BERT and BLSTM models to leverage their strengths</a:t>
            </a:r>
          </a:p>
          <a:p>
            <a:r>
              <a:rPr lang="en-US" dirty="0"/>
              <a:t>Creating a unified framework that combines BERT's contextualized embeddings and BLSTM's sequential processing capabilities</a:t>
            </a:r>
          </a:p>
          <a:p>
            <a:r>
              <a:rPr lang="en-US" dirty="0"/>
              <a:t>BERT Model: '</a:t>
            </a:r>
            <a:r>
              <a:rPr lang="en-US" dirty="0" err="1"/>
              <a:t>bert</a:t>
            </a:r>
            <a:r>
              <a:rPr lang="en-US" dirty="0"/>
              <a:t>-base-uncased'</a:t>
            </a:r>
          </a:p>
          <a:p>
            <a:r>
              <a:rPr lang="en-US" dirty="0"/>
              <a:t>Maximum Sequence Length: 100</a:t>
            </a:r>
          </a:p>
          <a:p>
            <a:r>
              <a:rPr lang="en-US" dirty="0"/>
              <a:t>Embedding Dimension: 100</a:t>
            </a:r>
          </a:p>
          <a:p>
            <a:r>
              <a:rPr lang="en-US" dirty="0"/>
              <a:t>Number of LSTM Units (First Layer): 128</a:t>
            </a:r>
          </a:p>
          <a:p>
            <a:r>
              <a:rPr lang="en-US" dirty="0"/>
              <a:t>Number of LSTM Units (Second Layer): 64</a:t>
            </a:r>
          </a:p>
          <a:p>
            <a:pPr marL="0" indent="0">
              <a:buNone/>
            </a:pPr>
            <a:endParaRPr lang="en-US" dirty="0"/>
          </a:p>
        </p:txBody>
      </p:sp>
    </p:spTree>
    <p:extLst>
      <p:ext uri="{BB962C8B-B14F-4D97-AF65-F5344CB8AC3E}">
        <p14:creationId xmlns:p14="http://schemas.microsoft.com/office/powerpoint/2010/main" val="410290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0338" y="640080"/>
            <a:ext cx="3734014" cy="3566160"/>
          </a:xfrm>
        </p:spPr>
        <p:txBody>
          <a:bodyPr vert="horz" lIns="91440" tIns="45720" rIns="91440" bIns="45720" rtlCol="0" anchor="b">
            <a:normAutofit/>
          </a:bodyPr>
          <a:lstStyle/>
          <a:p>
            <a:r>
              <a:rPr lang="en-US" sz="4600"/>
              <a:t>1.Introduction </a:t>
            </a:r>
          </a:p>
        </p:txBody>
      </p:sp>
      <p:sp>
        <p:nvSpPr>
          <p:cNvPr id="2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5FE6299-8309-AA97-8B71-C3677892C0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660" r="2465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a:extLst>
              <a:ext uri="{FF2B5EF4-FFF2-40B4-BE49-F238E27FC236}">
                <a16:creationId xmlns:a16="http://schemas.microsoft.com/office/drawing/2014/main" id="{2F1CB52A-026E-A7DF-0848-F0F7B443921B}"/>
              </a:ext>
            </a:extLst>
          </p:cNvPr>
          <p:cNvPicPr>
            <a:picLocks noChangeAspect="1"/>
          </p:cNvPicPr>
          <p:nvPr/>
        </p:nvPicPr>
        <p:blipFill>
          <a:blip r:embed="rId3"/>
          <a:stretch>
            <a:fillRect/>
          </a:stretch>
        </p:blipFill>
        <p:spPr>
          <a:xfrm>
            <a:off x="0" y="6391275"/>
            <a:ext cx="3581400" cy="466725"/>
          </a:xfrm>
          <a:prstGeom prst="rect">
            <a:avLst/>
          </a:prstGeom>
        </p:spPr>
      </p:pic>
    </p:spTree>
    <p:extLst>
      <p:ext uri="{BB962C8B-B14F-4D97-AF65-F5344CB8AC3E}">
        <p14:creationId xmlns:p14="http://schemas.microsoft.com/office/powerpoint/2010/main" val="4034268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5D409C-28EB-5C57-989D-34ED70D7FC32}"/>
              </a:ext>
            </a:extLst>
          </p:cNvPr>
          <p:cNvSpPr>
            <a:spLocks noGrp="1"/>
          </p:cNvSpPr>
          <p:nvPr>
            <p:ph type="title"/>
          </p:nvPr>
        </p:nvSpPr>
        <p:spPr>
          <a:xfrm>
            <a:off x="686834" y="1153572"/>
            <a:ext cx="3200400" cy="4461163"/>
          </a:xfrm>
        </p:spPr>
        <p:txBody>
          <a:bodyPr>
            <a:normAutofit/>
          </a:bodyPr>
          <a:lstStyle/>
          <a:p>
            <a:r>
              <a:rPr lang="en-US">
                <a:solidFill>
                  <a:srgbClr val="FFFFFF"/>
                </a:solidFill>
              </a:rPr>
              <a:t>Fifth model – BLSTM + BERT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E963C53-775D-959D-B383-EEA651CBA37D}"/>
              </a:ext>
            </a:extLst>
          </p:cNvPr>
          <p:cNvSpPr>
            <a:spLocks noGrp="1"/>
          </p:cNvSpPr>
          <p:nvPr>
            <p:ph idx="1"/>
          </p:nvPr>
        </p:nvSpPr>
        <p:spPr>
          <a:xfrm>
            <a:off x="4447308" y="591344"/>
            <a:ext cx="6906491" cy="5585619"/>
          </a:xfrm>
        </p:spPr>
        <p:txBody>
          <a:bodyPr anchor="ctr">
            <a:normAutofit/>
          </a:bodyPr>
          <a:lstStyle/>
          <a:p>
            <a:r>
              <a:rPr lang="en-US" dirty="0"/>
              <a:t>Activation Function (Dense Layer): </a:t>
            </a:r>
            <a:r>
              <a:rPr lang="en-US" dirty="0" err="1"/>
              <a:t>ReLU</a:t>
            </a:r>
            <a:endParaRPr lang="en-US" dirty="0"/>
          </a:p>
          <a:p>
            <a:r>
              <a:rPr lang="en-US" dirty="0"/>
              <a:t>Activation Function (Output Layer): Sigmoid</a:t>
            </a:r>
          </a:p>
          <a:p>
            <a:r>
              <a:rPr lang="en-US" dirty="0"/>
              <a:t>Number of Dense Units: 64</a:t>
            </a:r>
          </a:p>
          <a:p>
            <a:r>
              <a:rPr lang="en-US" dirty="0"/>
              <a:t>Dropout Rate: 0.5</a:t>
            </a:r>
          </a:p>
          <a:p>
            <a:pPr marL="0" indent="0">
              <a:buNone/>
            </a:pPr>
            <a:endParaRPr lang="en-US" dirty="0"/>
          </a:p>
        </p:txBody>
      </p:sp>
      <p:pic>
        <p:nvPicPr>
          <p:cNvPr id="4" name="Picture 3">
            <a:extLst>
              <a:ext uri="{FF2B5EF4-FFF2-40B4-BE49-F238E27FC236}">
                <a16:creationId xmlns:a16="http://schemas.microsoft.com/office/drawing/2014/main" id="{42B0B82E-1F08-5ED0-97BD-A6D7A0302776}"/>
              </a:ext>
            </a:extLst>
          </p:cNvPr>
          <p:cNvPicPr>
            <a:picLocks noChangeAspect="1"/>
          </p:cNvPicPr>
          <p:nvPr/>
        </p:nvPicPr>
        <p:blipFill>
          <a:blip r:embed="rId2"/>
          <a:stretch>
            <a:fillRect/>
          </a:stretch>
        </p:blipFill>
        <p:spPr>
          <a:xfrm>
            <a:off x="8599286" y="6391275"/>
            <a:ext cx="3581400" cy="466725"/>
          </a:xfrm>
          <a:prstGeom prst="rect">
            <a:avLst/>
          </a:prstGeom>
        </p:spPr>
      </p:pic>
    </p:spTree>
    <p:extLst>
      <p:ext uri="{BB962C8B-B14F-4D97-AF65-F5344CB8AC3E}">
        <p14:creationId xmlns:p14="http://schemas.microsoft.com/office/powerpoint/2010/main" val="1438991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60E90E-F3C8-9C43-E101-574094CBF1F3}"/>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Results </a:t>
            </a:r>
          </a:p>
        </p:txBody>
      </p:sp>
      <p:sp>
        <p:nvSpPr>
          <p:cNvPr id="2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35DD07-3FDD-7073-FAF4-E4BB4EACD48A}"/>
              </a:ext>
            </a:extLst>
          </p:cNvPr>
          <p:cNvPicPr>
            <a:picLocks noChangeAspect="1"/>
          </p:cNvPicPr>
          <p:nvPr/>
        </p:nvPicPr>
        <p:blipFill rotWithShape="1">
          <a:blip r:embed="rId2"/>
          <a:srcRect l="23645" r="161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a:extLst>
              <a:ext uri="{FF2B5EF4-FFF2-40B4-BE49-F238E27FC236}">
                <a16:creationId xmlns:a16="http://schemas.microsoft.com/office/drawing/2014/main" id="{0D4703BA-5CC8-3EDE-CCD5-670CB08B93D0}"/>
              </a:ext>
            </a:extLst>
          </p:cNvPr>
          <p:cNvPicPr>
            <a:picLocks noChangeAspect="1"/>
          </p:cNvPicPr>
          <p:nvPr/>
        </p:nvPicPr>
        <p:blipFill>
          <a:blip r:embed="rId3"/>
          <a:stretch>
            <a:fillRect/>
          </a:stretch>
        </p:blipFill>
        <p:spPr>
          <a:xfrm>
            <a:off x="0" y="6391275"/>
            <a:ext cx="3581400" cy="466725"/>
          </a:xfrm>
          <a:prstGeom prst="rect">
            <a:avLst/>
          </a:prstGeom>
        </p:spPr>
      </p:pic>
    </p:spTree>
    <p:extLst>
      <p:ext uri="{BB962C8B-B14F-4D97-AF65-F5344CB8AC3E}">
        <p14:creationId xmlns:p14="http://schemas.microsoft.com/office/powerpoint/2010/main" val="848550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7A698-0855-224F-5F73-766ADA847FB8}"/>
              </a:ext>
            </a:extLst>
          </p:cNvPr>
          <p:cNvSpPr>
            <a:spLocks noGrp="1"/>
          </p:cNvSpPr>
          <p:nvPr>
            <p:ph type="title"/>
          </p:nvPr>
        </p:nvSpPr>
        <p:spPr>
          <a:xfrm>
            <a:off x="1633804" y="934327"/>
            <a:ext cx="8924392" cy="1058275"/>
          </a:xfrm>
        </p:spPr>
        <p:txBody>
          <a:bodyPr>
            <a:normAutofit/>
          </a:bodyPr>
          <a:lstStyle/>
          <a:p>
            <a:pPr algn="ctr"/>
            <a:r>
              <a:rPr lang="en-US" dirty="0"/>
              <a:t>Models Results</a:t>
            </a:r>
            <a:endParaRPr lang="en-US"/>
          </a:p>
        </p:txBody>
      </p:sp>
      <p:sp>
        <p:nvSpPr>
          <p:cNvPr id="11" name="Freeform: Shape 10">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Content Placeholder 3">
            <a:extLst>
              <a:ext uri="{FF2B5EF4-FFF2-40B4-BE49-F238E27FC236}">
                <a16:creationId xmlns:a16="http://schemas.microsoft.com/office/drawing/2014/main" id="{5A613D1A-7F96-0D51-C473-68C27C12C828}"/>
              </a:ext>
            </a:extLst>
          </p:cNvPr>
          <p:cNvGraphicFramePr>
            <a:graphicFrameLocks noGrp="1"/>
          </p:cNvGraphicFramePr>
          <p:nvPr>
            <p:ph idx="1"/>
            <p:extLst>
              <p:ext uri="{D42A27DB-BD31-4B8C-83A1-F6EECF244321}">
                <p14:modId xmlns:p14="http://schemas.microsoft.com/office/powerpoint/2010/main" val="2972371159"/>
              </p:ext>
            </p:extLst>
          </p:nvPr>
        </p:nvGraphicFramePr>
        <p:xfrm>
          <a:off x="2146855" y="2993812"/>
          <a:ext cx="7898292" cy="2325274"/>
        </p:xfrm>
        <a:graphic>
          <a:graphicData uri="http://schemas.openxmlformats.org/drawingml/2006/table">
            <a:tbl>
              <a:tblPr firstRow="1" firstCol="1" bandRow="1">
                <a:tableStyleId>{5C22544A-7EE6-4342-B048-85BDC9FD1C3A}</a:tableStyleId>
              </a:tblPr>
              <a:tblGrid>
                <a:gridCol w="4054900">
                  <a:extLst>
                    <a:ext uri="{9D8B030D-6E8A-4147-A177-3AD203B41FA5}">
                      <a16:colId xmlns:a16="http://schemas.microsoft.com/office/drawing/2014/main" val="2239466361"/>
                    </a:ext>
                  </a:extLst>
                </a:gridCol>
                <a:gridCol w="1946215">
                  <a:extLst>
                    <a:ext uri="{9D8B030D-6E8A-4147-A177-3AD203B41FA5}">
                      <a16:colId xmlns:a16="http://schemas.microsoft.com/office/drawing/2014/main" val="1259410133"/>
                    </a:ext>
                  </a:extLst>
                </a:gridCol>
                <a:gridCol w="1897177">
                  <a:extLst>
                    <a:ext uri="{9D8B030D-6E8A-4147-A177-3AD203B41FA5}">
                      <a16:colId xmlns:a16="http://schemas.microsoft.com/office/drawing/2014/main" val="2914390243"/>
                    </a:ext>
                  </a:extLst>
                </a:gridCol>
              </a:tblGrid>
              <a:tr h="332182">
                <a:tc>
                  <a:txBody>
                    <a:bodyPr/>
                    <a:lstStyle/>
                    <a:p>
                      <a:pPr marL="0" marR="0">
                        <a:lnSpc>
                          <a:spcPct val="107000"/>
                        </a:lnSpc>
                        <a:spcBef>
                          <a:spcPts val="0"/>
                        </a:spcBef>
                        <a:spcAft>
                          <a:spcPts val="0"/>
                        </a:spcAft>
                      </a:pPr>
                      <a:r>
                        <a:rPr lang="en-GB" sz="1700">
                          <a:effectLst/>
                        </a:rPr>
                        <a:t>Model</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Accuracy</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F1-Score</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extLst>
                  <a:ext uri="{0D108BD9-81ED-4DB2-BD59-A6C34878D82A}">
                    <a16:rowId xmlns:a16="http://schemas.microsoft.com/office/drawing/2014/main" val="2842412913"/>
                  </a:ext>
                </a:extLst>
              </a:tr>
              <a:tr h="332182">
                <a:tc>
                  <a:txBody>
                    <a:bodyPr/>
                    <a:lstStyle/>
                    <a:p>
                      <a:pPr marL="0" marR="0">
                        <a:lnSpc>
                          <a:spcPct val="107000"/>
                        </a:lnSpc>
                        <a:spcBef>
                          <a:spcPts val="0"/>
                        </a:spcBef>
                        <a:spcAft>
                          <a:spcPts val="0"/>
                        </a:spcAft>
                      </a:pPr>
                      <a:r>
                        <a:rPr lang="en-GB" sz="1700">
                          <a:effectLst/>
                        </a:rPr>
                        <a:t>SVM</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0.844</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extLst>
                  <a:ext uri="{0D108BD9-81ED-4DB2-BD59-A6C34878D82A}">
                    <a16:rowId xmlns:a16="http://schemas.microsoft.com/office/drawing/2014/main" val="603290859"/>
                  </a:ext>
                </a:extLst>
              </a:tr>
              <a:tr h="332182">
                <a:tc>
                  <a:txBody>
                    <a:bodyPr/>
                    <a:lstStyle/>
                    <a:p>
                      <a:pPr marL="0" marR="0">
                        <a:lnSpc>
                          <a:spcPct val="107000"/>
                        </a:lnSpc>
                        <a:spcBef>
                          <a:spcPts val="0"/>
                        </a:spcBef>
                        <a:spcAft>
                          <a:spcPts val="0"/>
                        </a:spcAft>
                      </a:pPr>
                      <a:r>
                        <a:rPr lang="en-GB" sz="1700">
                          <a:effectLst/>
                        </a:rPr>
                        <a:t>LSTM</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0.55</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extLst>
                  <a:ext uri="{0D108BD9-81ED-4DB2-BD59-A6C34878D82A}">
                    <a16:rowId xmlns:a16="http://schemas.microsoft.com/office/drawing/2014/main" val="3181429725"/>
                  </a:ext>
                </a:extLst>
              </a:tr>
              <a:tr h="332182">
                <a:tc>
                  <a:txBody>
                    <a:bodyPr/>
                    <a:lstStyle/>
                    <a:p>
                      <a:pPr marL="0" marR="0">
                        <a:lnSpc>
                          <a:spcPct val="107000"/>
                        </a:lnSpc>
                        <a:spcBef>
                          <a:spcPts val="0"/>
                        </a:spcBef>
                        <a:spcAft>
                          <a:spcPts val="0"/>
                        </a:spcAft>
                      </a:pPr>
                      <a:r>
                        <a:rPr lang="en-GB" sz="1700">
                          <a:effectLst/>
                        </a:rPr>
                        <a:t>BLSTM</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0.82</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0.78</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extLst>
                  <a:ext uri="{0D108BD9-81ED-4DB2-BD59-A6C34878D82A}">
                    <a16:rowId xmlns:a16="http://schemas.microsoft.com/office/drawing/2014/main" val="1986481041"/>
                  </a:ext>
                </a:extLst>
              </a:tr>
              <a:tr h="332182">
                <a:tc>
                  <a:txBody>
                    <a:bodyPr/>
                    <a:lstStyle/>
                    <a:p>
                      <a:pPr marL="0" marR="0">
                        <a:lnSpc>
                          <a:spcPct val="107000"/>
                        </a:lnSpc>
                        <a:spcBef>
                          <a:spcPts val="0"/>
                        </a:spcBef>
                        <a:spcAft>
                          <a:spcPts val="0"/>
                        </a:spcAft>
                      </a:pPr>
                      <a:r>
                        <a:rPr lang="en-GB" sz="1700">
                          <a:effectLst/>
                        </a:rPr>
                        <a:t>BERT using early stop</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0.852</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extLst>
                  <a:ext uri="{0D108BD9-81ED-4DB2-BD59-A6C34878D82A}">
                    <a16:rowId xmlns:a16="http://schemas.microsoft.com/office/drawing/2014/main" val="3970899937"/>
                  </a:ext>
                </a:extLst>
              </a:tr>
              <a:tr h="332182">
                <a:tc>
                  <a:txBody>
                    <a:bodyPr/>
                    <a:lstStyle/>
                    <a:p>
                      <a:pPr marL="0" marR="0">
                        <a:lnSpc>
                          <a:spcPct val="107000"/>
                        </a:lnSpc>
                        <a:spcBef>
                          <a:spcPts val="0"/>
                        </a:spcBef>
                        <a:spcAft>
                          <a:spcPts val="0"/>
                        </a:spcAft>
                      </a:pPr>
                      <a:r>
                        <a:rPr lang="en-GB" sz="1700">
                          <a:effectLst/>
                        </a:rPr>
                        <a:t>BLSTM using early stop</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0.858</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0.84</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extLst>
                  <a:ext uri="{0D108BD9-81ED-4DB2-BD59-A6C34878D82A}">
                    <a16:rowId xmlns:a16="http://schemas.microsoft.com/office/drawing/2014/main" val="609015853"/>
                  </a:ext>
                </a:extLst>
              </a:tr>
              <a:tr h="332182">
                <a:tc>
                  <a:txBody>
                    <a:bodyPr/>
                    <a:lstStyle/>
                    <a:p>
                      <a:pPr marL="0" marR="0">
                        <a:lnSpc>
                          <a:spcPct val="107000"/>
                        </a:lnSpc>
                        <a:spcBef>
                          <a:spcPts val="0"/>
                        </a:spcBef>
                        <a:spcAft>
                          <a:spcPts val="0"/>
                        </a:spcAft>
                      </a:pPr>
                      <a:r>
                        <a:rPr lang="en-GB" sz="1700">
                          <a:effectLst/>
                        </a:rPr>
                        <a:t>BLSTM + BERT</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0.73</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tc>
                  <a:txBody>
                    <a:bodyPr/>
                    <a:lstStyle/>
                    <a:p>
                      <a:pPr marL="0" marR="0" algn="ctr">
                        <a:lnSpc>
                          <a:spcPct val="107000"/>
                        </a:lnSpc>
                        <a:spcBef>
                          <a:spcPts val="0"/>
                        </a:spcBef>
                        <a:spcAft>
                          <a:spcPts val="0"/>
                        </a:spcAft>
                      </a:pPr>
                      <a:r>
                        <a:rPr lang="en-GB" sz="1700">
                          <a:effectLst/>
                        </a:rPr>
                        <a:t>0.69</a:t>
                      </a:r>
                      <a:endParaRPr lang="en-US" sz="1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10704" marR="110704" marT="0" marB="0"/>
                </a:tc>
                <a:extLst>
                  <a:ext uri="{0D108BD9-81ED-4DB2-BD59-A6C34878D82A}">
                    <a16:rowId xmlns:a16="http://schemas.microsoft.com/office/drawing/2014/main" val="963238412"/>
                  </a:ext>
                </a:extLst>
              </a:tr>
            </a:tbl>
          </a:graphicData>
        </a:graphic>
      </p:graphicFrame>
      <p:pic>
        <p:nvPicPr>
          <p:cNvPr id="3" name="Picture 2">
            <a:extLst>
              <a:ext uri="{FF2B5EF4-FFF2-40B4-BE49-F238E27FC236}">
                <a16:creationId xmlns:a16="http://schemas.microsoft.com/office/drawing/2014/main" id="{B1E990E4-36ED-0C9C-A4E1-035243DACB5F}"/>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4183593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9DB032-A14F-7F42-39D7-E2D7185ED17A}"/>
              </a:ext>
            </a:extLst>
          </p:cNvPr>
          <p:cNvSpPr>
            <a:spLocks noGrp="1"/>
          </p:cNvSpPr>
          <p:nvPr>
            <p:ph type="title"/>
          </p:nvPr>
        </p:nvSpPr>
        <p:spPr>
          <a:xfrm>
            <a:off x="572493" y="238539"/>
            <a:ext cx="11018520" cy="1434415"/>
          </a:xfrm>
        </p:spPr>
        <p:txBody>
          <a:bodyPr anchor="b">
            <a:normAutofit/>
          </a:bodyPr>
          <a:lstStyle/>
          <a:p>
            <a:r>
              <a:rPr lang="en-US" sz="5400"/>
              <a:t>Highest result</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4ABB09-31A2-1487-2485-7045A1EC50D0}"/>
              </a:ext>
            </a:extLst>
          </p:cNvPr>
          <p:cNvSpPr>
            <a:spLocks noGrp="1"/>
          </p:cNvSpPr>
          <p:nvPr>
            <p:ph idx="1"/>
          </p:nvPr>
        </p:nvSpPr>
        <p:spPr>
          <a:xfrm>
            <a:off x="572493" y="2071316"/>
            <a:ext cx="6713552" cy="4119172"/>
          </a:xfrm>
        </p:spPr>
        <p:txBody>
          <a:bodyPr anchor="t">
            <a:normAutofit/>
          </a:bodyPr>
          <a:lstStyle/>
          <a:p>
            <a:pPr marL="0" marR="0">
              <a:spcBef>
                <a:spcPts val="0"/>
              </a:spcBef>
              <a:spcAft>
                <a:spcPts val="800"/>
              </a:spcAft>
            </a:pPr>
            <a:r>
              <a:rPr lang="en-US" sz="2200" kern="100">
                <a:effectLst/>
                <a:latin typeface="Calibri" panose="020F0502020204030204" pitchFamily="34" charset="0"/>
                <a:ea typeface="Calibri" panose="020F0502020204030204" pitchFamily="34" charset="0"/>
                <a:cs typeface="Arial" panose="020B0604020202020204" pitchFamily="34" charset="0"/>
              </a:rPr>
              <a:t>The results of multiple models were evaluated.</a:t>
            </a:r>
          </a:p>
          <a:p>
            <a:pPr marL="0" marR="0">
              <a:spcBef>
                <a:spcPts val="0"/>
              </a:spcBef>
              <a:spcAft>
                <a:spcPts val="800"/>
              </a:spcAft>
            </a:pPr>
            <a:r>
              <a:rPr lang="en-US" sz="2200" kern="100">
                <a:effectLst/>
                <a:latin typeface="Calibri" panose="020F0502020204030204" pitchFamily="34" charset="0"/>
                <a:ea typeface="Calibri" panose="020F0502020204030204" pitchFamily="34" charset="0"/>
                <a:cs typeface="Arial" panose="020B0604020202020204" pitchFamily="34" charset="0"/>
              </a:rPr>
              <a:t>The BLSTM using early stopping model achieved the highest result among all models with </a:t>
            </a:r>
            <a:r>
              <a:rPr lang="en-US" sz="2200" kern="100">
                <a:effectLst/>
                <a:latin typeface="Times New Roman" panose="02020603050405020304" pitchFamily="18" charset="0"/>
                <a:ea typeface="Calibri" panose="020F0502020204030204" pitchFamily="34" charset="0"/>
                <a:cs typeface="Arial" panose="020B0604020202020204" pitchFamily="34" charset="0"/>
              </a:rPr>
              <a:t>0.8588543616622988 accuracy and 0.8414411888406 F1-score</a:t>
            </a:r>
            <a:endParaRPr lang="en-US" sz="2200" kern="10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2200" kern="100">
                <a:effectLst/>
                <a:latin typeface="Calibri" panose="020F0502020204030204" pitchFamily="34" charset="0"/>
                <a:ea typeface="Calibri" panose="020F0502020204030204" pitchFamily="34" charset="0"/>
                <a:cs typeface="Arial" panose="020B0604020202020204" pitchFamily="34" charset="0"/>
              </a:rPr>
              <a:t>The BLSTM model was tested on a different dataset version.</a:t>
            </a:r>
          </a:p>
          <a:p>
            <a:pPr marL="0" marR="0">
              <a:spcBef>
                <a:spcPts val="0"/>
              </a:spcBef>
              <a:spcAft>
                <a:spcPts val="800"/>
              </a:spcAft>
            </a:pPr>
            <a:r>
              <a:rPr lang="en-US" sz="2200" kern="100">
                <a:effectLst/>
                <a:latin typeface="Calibri" panose="020F0502020204030204" pitchFamily="34" charset="0"/>
                <a:ea typeface="Calibri" panose="020F0502020204030204" pitchFamily="34" charset="0"/>
                <a:cs typeface="Arial" panose="020B0604020202020204" pitchFamily="34" charset="0"/>
              </a:rPr>
              <a:t>The performance on the new dataset version was also impressive, with an accuracy of 0.8473730188443779.</a:t>
            </a:r>
          </a:p>
          <a:p>
            <a:pPr marL="0" marR="0">
              <a:spcBef>
                <a:spcPts val="0"/>
              </a:spcBef>
              <a:spcAft>
                <a:spcPts val="800"/>
              </a:spcAft>
            </a:pPr>
            <a:r>
              <a:rPr lang="en-US" sz="2200" kern="100">
                <a:effectLst/>
                <a:latin typeface="Calibri" panose="020F0502020204030204" pitchFamily="34" charset="0"/>
                <a:ea typeface="Calibri" panose="020F0502020204030204" pitchFamily="34" charset="0"/>
                <a:cs typeface="Arial" panose="020B0604020202020204" pitchFamily="34" charset="0"/>
              </a:rPr>
              <a:t>A confusion matrix was created to visualize and analyze the results.</a:t>
            </a:r>
          </a:p>
          <a:p>
            <a:pPr marL="0" indent="0">
              <a:buNone/>
            </a:pPr>
            <a:endParaRPr lang="en-US" sz="2200"/>
          </a:p>
        </p:txBody>
      </p:sp>
      <p:pic>
        <p:nvPicPr>
          <p:cNvPr id="4" name="Picture 3">
            <a:extLst>
              <a:ext uri="{FF2B5EF4-FFF2-40B4-BE49-F238E27FC236}">
                <a16:creationId xmlns:a16="http://schemas.microsoft.com/office/drawing/2014/main" id="{385D593B-8936-73FE-8052-59019BEDDB73}"/>
              </a:ext>
            </a:extLst>
          </p:cNvPr>
          <p:cNvPicPr>
            <a:picLocks noChangeAspect="1"/>
          </p:cNvPicPr>
          <p:nvPr/>
        </p:nvPicPr>
        <p:blipFill rotWithShape="1">
          <a:blip r:embed="rId2">
            <a:extLst>
              <a:ext uri="{28A0092B-C50C-407E-A947-70E740481C1C}">
                <a14:useLocalDpi xmlns:a14="http://schemas.microsoft.com/office/drawing/2010/main" val="0"/>
              </a:ext>
            </a:extLst>
          </a:blip>
          <a:srcRect l="9936" r="10215" b="1"/>
          <a:stretch/>
        </p:blipFill>
        <p:spPr bwMode="auto">
          <a:xfrm>
            <a:off x="7675658" y="2093976"/>
            <a:ext cx="3941064" cy="4096512"/>
          </a:xfrm>
          <a:prstGeom prst="rect">
            <a:avLst/>
          </a:prstGeom>
          <a:noFill/>
        </p:spPr>
      </p:pic>
      <p:pic>
        <p:nvPicPr>
          <p:cNvPr id="5" name="Picture 4">
            <a:extLst>
              <a:ext uri="{FF2B5EF4-FFF2-40B4-BE49-F238E27FC236}">
                <a16:creationId xmlns:a16="http://schemas.microsoft.com/office/drawing/2014/main" id="{8DF2A48C-ECAC-D000-8D7A-B73FB00153E5}"/>
              </a:ext>
            </a:extLst>
          </p:cNvPr>
          <p:cNvPicPr>
            <a:picLocks noChangeAspect="1"/>
          </p:cNvPicPr>
          <p:nvPr/>
        </p:nvPicPr>
        <p:blipFill>
          <a:blip r:embed="rId3"/>
          <a:stretch>
            <a:fillRect/>
          </a:stretch>
        </p:blipFill>
        <p:spPr>
          <a:xfrm>
            <a:off x="0" y="6391275"/>
            <a:ext cx="3581400" cy="466725"/>
          </a:xfrm>
          <a:prstGeom prst="rect">
            <a:avLst/>
          </a:prstGeom>
        </p:spPr>
      </p:pic>
    </p:spTree>
    <p:extLst>
      <p:ext uri="{BB962C8B-B14F-4D97-AF65-F5344CB8AC3E}">
        <p14:creationId xmlns:p14="http://schemas.microsoft.com/office/powerpoint/2010/main" val="3509060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84B073-7978-494F-BD69-3C15D2CB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BDCA33-36C6-D2F2-DA5B-0A7076047898}"/>
              </a:ext>
            </a:extLst>
          </p:cNvPr>
          <p:cNvSpPr>
            <a:spLocks noGrp="1"/>
          </p:cNvSpPr>
          <p:nvPr>
            <p:ph type="title"/>
          </p:nvPr>
        </p:nvSpPr>
        <p:spPr>
          <a:xfrm>
            <a:off x="635000" y="4909273"/>
            <a:ext cx="10921640" cy="1314698"/>
          </a:xfrm>
        </p:spPr>
        <p:txBody>
          <a:bodyPr anchor="ctr">
            <a:normAutofit/>
          </a:bodyPr>
          <a:lstStyle/>
          <a:p>
            <a:pPr algn="ctr"/>
            <a:r>
              <a:rPr lang="en-US" sz="5400"/>
              <a:t>Comparison with past papers </a:t>
            </a:r>
          </a:p>
        </p:txBody>
      </p:sp>
      <p:sp>
        <p:nvSpPr>
          <p:cNvPr id="11" name="sketch line">
            <a:extLst>
              <a:ext uri="{FF2B5EF4-FFF2-40B4-BE49-F238E27FC236}">
                <a16:creationId xmlns:a16="http://schemas.microsoft.com/office/drawing/2014/main" id="{96B05946-1FC4-49B3-AAEC-C8854CA8A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76" y="4648200"/>
            <a:ext cx="10972800" cy="18288"/>
          </a:xfrm>
          <a:custGeom>
            <a:avLst/>
            <a:gdLst>
              <a:gd name="connsiteX0" fmla="*/ 0 w 10972800"/>
              <a:gd name="connsiteY0" fmla="*/ 0 h 18288"/>
              <a:gd name="connsiteX1" fmla="*/ 466344 w 10972800"/>
              <a:gd name="connsiteY1" fmla="*/ 0 h 18288"/>
              <a:gd name="connsiteX2" fmla="*/ 1152144 w 10972800"/>
              <a:gd name="connsiteY2" fmla="*/ 0 h 18288"/>
              <a:gd name="connsiteX3" fmla="*/ 1947672 w 10972800"/>
              <a:gd name="connsiteY3" fmla="*/ 0 h 18288"/>
              <a:gd name="connsiteX4" fmla="*/ 2304288 w 10972800"/>
              <a:gd name="connsiteY4" fmla="*/ 0 h 18288"/>
              <a:gd name="connsiteX5" fmla="*/ 2660904 w 10972800"/>
              <a:gd name="connsiteY5" fmla="*/ 0 h 18288"/>
              <a:gd name="connsiteX6" fmla="*/ 3566160 w 10972800"/>
              <a:gd name="connsiteY6" fmla="*/ 0 h 18288"/>
              <a:gd name="connsiteX7" fmla="*/ 4251960 w 10972800"/>
              <a:gd name="connsiteY7" fmla="*/ 0 h 18288"/>
              <a:gd name="connsiteX8" fmla="*/ 4608576 w 10972800"/>
              <a:gd name="connsiteY8" fmla="*/ 0 h 18288"/>
              <a:gd name="connsiteX9" fmla="*/ 5294376 w 10972800"/>
              <a:gd name="connsiteY9" fmla="*/ 0 h 18288"/>
              <a:gd name="connsiteX10" fmla="*/ 6199632 w 10972800"/>
              <a:gd name="connsiteY10" fmla="*/ 0 h 18288"/>
              <a:gd name="connsiteX11" fmla="*/ 6775704 w 10972800"/>
              <a:gd name="connsiteY11" fmla="*/ 0 h 18288"/>
              <a:gd name="connsiteX12" fmla="*/ 7351776 w 10972800"/>
              <a:gd name="connsiteY12" fmla="*/ 0 h 18288"/>
              <a:gd name="connsiteX13" fmla="*/ 8037576 w 10972800"/>
              <a:gd name="connsiteY13" fmla="*/ 0 h 18288"/>
              <a:gd name="connsiteX14" fmla="*/ 8833104 w 10972800"/>
              <a:gd name="connsiteY14" fmla="*/ 0 h 18288"/>
              <a:gd name="connsiteX15" fmla="*/ 9628632 w 10972800"/>
              <a:gd name="connsiteY15" fmla="*/ 0 h 18288"/>
              <a:gd name="connsiteX16" fmla="*/ 10972800 w 10972800"/>
              <a:gd name="connsiteY16" fmla="*/ 0 h 18288"/>
              <a:gd name="connsiteX17" fmla="*/ 10972800 w 10972800"/>
              <a:gd name="connsiteY17" fmla="*/ 18288 h 18288"/>
              <a:gd name="connsiteX18" fmla="*/ 10506456 w 10972800"/>
              <a:gd name="connsiteY18" fmla="*/ 18288 h 18288"/>
              <a:gd name="connsiteX19" fmla="*/ 9601200 w 10972800"/>
              <a:gd name="connsiteY19" fmla="*/ 18288 h 18288"/>
              <a:gd name="connsiteX20" fmla="*/ 8915400 w 10972800"/>
              <a:gd name="connsiteY20" fmla="*/ 18288 h 18288"/>
              <a:gd name="connsiteX21" fmla="*/ 8558784 w 10972800"/>
              <a:gd name="connsiteY21" fmla="*/ 18288 h 18288"/>
              <a:gd name="connsiteX22" fmla="*/ 7872984 w 10972800"/>
              <a:gd name="connsiteY22" fmla="*/ 18288 h 18288"/>
              <a:gd name="connsiteX23" fmla="*/ 7296912 w 10972800"/>
              <a:gd name="connsiteY23" fmla="*/ 18288 h 18288"/>
              <a:gd name="connsiteX24" fmla="*/ 6720840 w 10972800"/>
              <a:gd name="connsiteY24" fmla="*/ 18288 h 18288"/>
              <a:gd name="connsiteX25" fmla="*/ 6144768 w 10972800"/>
              <a:gd name="connsiteY25" fmla="*/ 18288 h 18288"/>
              <a:gd name="connsiteX26" fmla="*/ 5568696 w 10972800"/>
              <a:gd name="connsiteY26" fmla="*/ 18288 h 18288"/>
              <a:gd name="connsiteX27" fmla="*/ 4773168 w 10972800"/>
              <a:gd name="connsiteY27" fmla="*/ 18288 h 18288"/>
              <a:gd name="connsiteX28" fmla="*/ 4087368 w 10972800"/>
              <a:gd name="connsiteY28" fmla="*/ 18288 h 18288"/>
              <a:gd name="connsiteX29" fmla="*/ 3730752 w 10972800"/>
              <a:gd name="connsiteY29" fmla="*/ 18288 h 18288"/>
              <a:gd name="connsiteX30" fmla="*/ 3154680 w 10972800"/>
              <a:gd name="connsiteY30" fmla="*/ 18288 h 18288"/>
              <a:gd name="connsiteX31" fmla="*/ 2359152 w 10972800"/>
              <a:gd name="connsiteY31" fmla="*/ 18288 h 18288"/>
              <a:gd name="connsiteX32" fmla="*/ 1892808 w 10972800"/>
              <a:gd name="connsiteY32" fmla="*/ 18288 h 18288"/>
              <a:gd name="connsiteX33" fmla="*/ 987552 w 10972800"/>
              <a:gd name="connsiteY33" fmla="*/ 18288 h 18288"/>
              <a:gd name="connsiteX34" fmla="*/ 0 w 10972800"/>
              <a:gd name="connsiteY34" fmla="*/ 18288 h 18288"/>
              <a:gd name="connsiteX35" fmla="*/ 0 w 1097280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2800" h="18288" fill="none" extrusionOk="0">
                <a:moveTo>
                  <a:pt x="0" y="0"/>
                </a:moveTo>
                <a:cubicBezTo>
                  <a:pt x="217732" y="9945"/>
                  <a:pt x="298196" y="22535"/>
                  <a:pt x="466344" y="0"/>
                </a:cubicBezTo>
                <a:cubicBezTo>
                  <a:pt x="634492" y="-22535"/>
                  <a:pt x="858789" y="28652"/>
                  <a:pt x="1152144" y="0"/>
                </a:cubicBezTo>
                <a:cubicBezTo>
                  <a:pt x="1445499" y="-28652"/>
                  <a:pt x="1660098" y="6227"/>
                  <a:pt x="1947672" y="0"/>
                </a:cubicBezTo>
                <a:cubicBezTo>
                  <a:pt x="2235246" y="-6227"/>
                  <a:pt x="2151108" y="12746"/>
                  <a:pt x="2304288" y="0"/>
                </a:cubicBezTo>
                <a:cubicBezTo>
                  <a:pt x="2457468" y="-12746"/>
                  <a:pt x="2549740" y="1715"/>
                  <a:pt x="2660904" y="0"/>
                </a:cubicBezTo>
                <a:cubicBezTo>
                  <a:pt x="2772068" y="-1715"/>
                  <a:pt x="3205585" y="32116"/>
                  <a:pt x="3566160" y="0"/>
                </a:cubicBezTo>
                <a:cubicBezTo>
                  <a:pt x="3926735" y="-32116"/>
                  <a:pt x="4079235" y="911"/>
                  <a:pt x="4251960" y="0"/>
                </a:cubicBezTo>
                <a:cubicBezTo>
                  <a:pt x="4424685" y="-911"/>
                  <a:pt x="4465207" y="10862"/>
                  <a:pt x="4608576" y="0"/>
                </a:cubicBezTo>
                <a:cubicBezTo>
                  <a:pt x="4751945" y="-10862"/>
                  <a:pt x="5054073" y="-15412"/>
                  <a:pt x="5294376" y="0"/>
                </a:cubicBezTo>
                <a:cubicBezTo>
                  <a:pt x="5534679" y="15412"/>
                  <a:pt x="6010039" y="37888"/>
                  <a:pt x="6199632" y="0"/>
                </a:cubicBezTo>
                <a:cubicBezTo>
                  <a:pt x="6389225" y="-37888"/>
                  <a:pt x="6498419" y="-7738"/>
                  <a:pt x="6775704" y="0"/>
                </a:cubicBezTo>
                <a:cubicBezTo>
                  <a:pt x="7052989" y="7738"/>
                  <a:pt x="7117633" y="16108"/>
                  <a:pt x="7351776" y="0"/>
                </a:cubicBezTo>
                <a:cubicBezTo>
                  <a:pt x="7585919" y="-16108"/>
                  <a:pt x="7842258" y="33102"/>
                  <a:pt x="8037576" y="0"/>
                </a:cubicBezTo>
                <a:cubicBezTo>
                  <a:pt x="8232894" y="-33102"/>
                  <a:pt x="8458258" y="12921"/>
                  <a:pt x="8833104" y="0"/>
                </a:cubicBezTo>
                <a:cubicBezTo>
                  <a:pt x="9207950" y="-12921"/>
                  <a:pt x="9302745" y="-20757"/>
                  <a:pt x="9628632" y="0"/>
                </a:cubicBezTo>
                <a:cubicBezTo>
                  <a:pt x="9954519" y="20757"/>
                  <a:pt x="10517864" y="24471"/>
                  <a:pt x="10972800" y="0"/>
                </a:cubicBezTo>
                <a:cubicBezTo>
                  <a:pt x="10973446" y="4451"/>
                  <a:pt x="10973290" y="9226"/>
                  <a:pt x="10972800" y="18288"/>
                </a:cubicBezTo>
                <a:cubicBezTo>
                  <a:pt x="10808107" y="28483"/>
                  <a:pt x="10682589" y="38429"/>
                  <a:pt x="10506456" y="18288"/>
                </a:cubicBezTo>
                <a:cubicBezTo>
                  <a:pt x="10330323" y="-1853"/>
                  <a:pt x="9840471" y="23246"/>
                  <a:pt x="9601200" y="18288"/>
                </a:cubicBezTo>
                <a:cubicBezTo>
                  <a:pt x="9361929" y="13330"/>
                  <a:pt x="9156925" y="41163"/>
                  <a:pt x="8915400" y="18288"/>
                </a:cubicBezTo>
                <a:cubicBezTo>
                  <a:pt x="8673875" y="-4587"/>
                  <a:pt x="8665599" y="31856"/>
                  <a:pt x="8558784" y="18288"/>
                </a:cubicBezTo>
                <a:cubicBezTo>
                  <a:pt x="8451969" y="4720"/>
                  <a:pt x="8035888" y="10346"/>
                  <a:pt x="7872984" y="18288"/>
                </a:cubicBezTo>
                <a:cubicBezTo>
                  <a:pt x="7710080" y="26230"/>
                  <a:pt x="7430846" y="-4582"/>
                  <a:pt x="7296912" y="18288"/>
                </a:cubicBezTo>
                <a:cubicBezTo>
                  <a:pt x="7162978" y="41158"/>
                  <a:pt x="6873743" y="-7198"/>
                  <a:pt x="6720840" y="18288"/>
                </a:cubicBezTo>
                <a:cubicBezTo>
                  <a:pt x="6567937" y="43774"/>
                  <a:pt x="6374496" y="32082"/>
                  <a:pt x="6144768" y="18288"/>
                </a:cubicBezTo>
                <a:cubicBezTo>
                  <a:pt x="5915040" y="4494"/>
                  <a:pt x="5825493" y="18881"/>
                  <a:pt x="5568696" y="18288"/>
                </a:cubicBezTo>
                <a:cubicBezTo>
                  <a:pt x="5311899" y="17695"/>
                  <a:pt x="4973133" y="4563"/>
                  <a:pt x="4773168" y="18288"/>
                </a:cubicBezTo>
                <a:cubicBezTo>
                  <a:pt x="4573203" y="32013"/>
                  <a:pt x="4293042" y="44680"/>
                  <a:pt x="4087368" y="18288"/>
                </a:cubicBezTo>
                <a:cubicBezTo>
                  <a:pt x="3881694" y="-8104"/>
                  <a:pt x="3814256" y="6426"/>
                  <a:pt x="3730752" y="18288"/>
                </a:cubicBezTo>
                <a:cubicBezTo>
                  <a:pt x="3647248" y="30150"/>
                  <a:pt x="3378212" y="42724"/>
                  <a:pt x="3154680" y="18288"/>
                </a:cubicBezTo>
                <a:cubicBezTo>
                  <a:pt x="2931148" y="-6148"/>
                  <a:pt x="2602053" y="-21406"/>
                  <a:pt x="2359152" y="18288"/>
                </a:cubicBezTo>
                <a:cubicBezTo>
                  <a:pt x="2116251" y="57982"/>
                  <a:pt x="2002697" y="-4126"/>
                  <a:pt x="1892808" y="18288"/>
                </a:cubicBezTo>
                <a:cubicBezTo>
                  <a:pt x="1782919" y="40702"/>
                  <a:pt x="1405444" y="-3354"/>
                  <a:pt x="987552" y="18288"/>
                </a:cubicBezTo>
                <a:cubicBezTo>
                  <a:pt x="569660" y="39930"/>
                  <a:pt x="449421" y="37602"/>
                  <a:pt x="0" y="18288"/>
                </a:cubicBezTo>
                <a:cubicBezTo>
                  <a:pt x="-213" y="9468"/>
                  <a:pt x="187" y="4459"/>
                  <a:pt x="0" y="0"/>
                </a:cubicBezTo>
                <a:close/>
              </a:path>
              <a:path w="10972800" h="18288" stroke="0" extrusionOk="0">
                <a:moveTo>
                  <a:pt x="0" y="0"/>
                </a:moveTo>
                <a:cubicBezTo>
                  <a:pt x="257510" y="5952"/>
                  <a:pt x="323222" y="-23013"/>
                  <a:pt x="576072" y="0"/>
                </a:cubicBezTo>
                <a:cubicBezTo>
                  <a:pt x="828922" y="23013"/>
                  <a:pt x="816759" y="-16566"/>
                  <a:pt x="932688" y="0"/>
                </a:cubicBezTo>
                <a:cubicBezTo>
                  <a:pt x="1048617" y="16566"/>
                  <a:pt x="1488235" y="24107"/>
                  <a:pt x="1837944" y="0"/>
                </a:cubicBezTo>
                <a:cubicBezTo>
                  <a:pt x="2187653" y="-24107"/>
                  <a:pt x="2171643" y="3677"/>
                  <a:pt x="2414016" y="0"/>
                </a:cubicBezTo>
                <a:cubicBezTo>
                  <a:pt x="2656389" y="-3677"/>
                  <a:pt x="2870829" y="26561"/>
                  <a:pt x="2990088" y="0"/>
                </a:cubicBezTo>
                <a:cubicBezTo>
                  <a:pt x="3109347" y="-26561"/>
                  <a:pt x="3477844" y="2550"/>
                  <a:pt x="3895344" y="0"/>
                </a:cubicBezTo>
                <a:cubicBezTo>
                  <a:pt x="4312844" y="-2550"/>
                  <a:pt x="4199069" y="-4131"/>
                  <a:pt x="4361688" y="0"/>
                </a:cubicBezTo>
                <a:cubicBezTo>
                  <a:pt x="4524307" y="4131"/>
                  <a:pt x="5003964" y="26947"/>
                  <a:pt x="5266944" y="0"/>
                </a:cubicBezTo>
                <a:cubicBezTo>
                  <a:pt x="5529924" y="-26947"/>
                  <a:pt x="5742254" y="33144"/>
                  <a:pt x="6172200" y="0"/>
                </a:cubicBezTo>
                <a:cubicBezTo>
                  <a:pt x="6602146" y="-33144"/>
                  <a:pt x="6640797" y="-28229"/>
                  <a:pt x="6858000" y="0"/>
                </a:cubicBezTo>
                <a:cubicBezTo>
                  <a:pt x="7075203" y="28229"/>
                  <a:pt x="7367176" y="-26601"/>
                  <a:pt x="7763256" y="0"/>
                </a:cubicBezTo>
                <a:cubicBezTo>
                  <a:pt x="8159336" y="26601"/>
                  <a:pt x="8107822" y="23306"/>
                  <a:pt x="8339328" y="0"/>
                </a:cubicBezTo>
                <a:cubicBezTo>
                  <a:pt x="8570834" y="-23306"/>
                  <a:pt x="8700578" y="-4637"/>
                  <a:pt x="8915400" y="0"/>
                </a:cubicBezTo>
                <a:cubicBezTo>
                  <a:pt x="9130222" y="4637"/>
                  <a:pt x="9452158" y="24603"/>
                  <a:pt x="9710928" y="0"/>
                </a:cubicBezTo>
                <a:cubicBezTo>
                  <a:pt x="9969698" y="-24603"/>
                  <a:pt x="10062754" y="-5833"/>
                  <a:pt x="10287000" y="0"/>
                </a:cubicBezTo>
                <a:cubicBezTo>
                  <a:pt x="10511246" y="5833"/>
                  <a:pt x="10633845" y="-19785"/>
                  <a:pt x="10972800" y="0"/>
                </a:cubicBezTo>
                <a:cubicBezTo>
                  <a:pt x="10972393" y="8690"/>
                  <a:pt x="10972646" y="14141"/>
                  <a:pt x="10972800" y="18288"/>
                </a:cubicBezTo>
                <a:cubicBezTo>
                  <a:pt x="10625586" y="14932"/>
                  <a:pt x="10409986" y="45569"/>
                  <a:pt x="10177272" y="18288"/>
                </a:cubicBezTo>
                <a:cubicBezTo>
                  <a:pt x="9944558" y="-8993"/>
                  <a:pt x="9953609" y="22881"/>
                  <a:pt x="9820656" y="18288"/>
                </a:cubicBezTo>
                <a:cubicBezTo>
                  <a:pt x="9687703" y="13695"/>
                  <a:pt x="9448894" y="32049"/>
                  <a:pt x="9354312" y="18288"/>
                </a:cubicBezTo>
                <a:cubicBezTo>
                  <a:pt x="9259730" y="4527"/>
                  <a:pt x="8740107" y="46892"/>
                  <a:pt x="8449056" y="18288"/>
                </a:cubicBezTo>
                <a:cubicBezTo>
                  <a:pt x="8158005" y="-10316"/>
                  <a:pt x="8100729" y="40411"/>
                  <a:pt x="7763256" y="18288"/>
                </a:cubicBezTo>
                <a:cubicBezTo>
                  <a:pt x="7425783" y="-3835"/>
                  <a:pt x="7502388" y="34399"/>
                  <a:pt x="7296912" y="18288"/>
                </a:cubicBezTo>
                <a:cubicBezTo>
                  <a:pt x="7091436" y="2177"/>
                  <a:pt x="6886410" y="37744"/>
                  <a:pt x="6611112" y="18288"/>
                </a:cubicBezTo>
                <a:cubicBezTo>
                  <a:pt x="6335814" y="-1168"/>
                  <a:pt x="6351417" y="32387"/>
                  <a:pt x="6254496" y="18288"/>
                </a:cubicBezTo>
                <a:cubicBezTo>
                  <a:pt x="6157575" y="4189"/>
                  <a:pt x="6050733" y="12324"/>
                  <a:pt x="5897880" y="18288"/>
                </a:cubicBezTo>
                <a:cubicBezTo>
                  <a:pt x="5745027" y="24252"/>
                  <a:pt x="5502488" y="17210"/>
                  <a:pt x="5212080" y="18288"/>
                </a:cubicBezTo>
                <a:cubicBezTo>
                  <a:pt x="4921672" y="19366"/>
                  <a:pt x="4866543" y="5417"/>
                  <a:pt x="4745736" y="18288"/>
                </a:cubicBezTo>
                <a:cubicBezTo>
                  <a:pt x="4624929" y="31159"/>
                  <a:pt x="4264830" y="48740"/>
                  <a:pt x="3950208" y="18288"/>
                </a:cubicBezTo>
                <a:cubicBezTo>
                  <a:pt x="3635586" y="-12164"/>
                  <a:pt x="3588352" y="37212"/>
                  <a:pt x="3483864" y="18288"/>
                </a:cubicBezTo>
                <a:cubicBezTo>
                  <a:pt x="3379376" y="-636"/>
                  <a:pt x="2860958" y="31831"/>
                  <a:pt x="2688336" y="18288"/>
                </a:cubicBezTo>
                <a:cubicBezTo>
                  <a:pt x="2515714" y="4745"/>
                  <a:pt x="2499387" y="2756"/>
                  <a:pt x="2331720" y="18288"/>
                </a:cubicBezTo>
                <a:cubicBezTo>
                  <a:pt x="2164053" y="33820"/>
                  <a:pt x="1856425" y="41595"/>
                  <a:pt x="1536192" y="18288"/>
                </a:cubicBezTo>
                <a:cubicBezTo>
                  <a:pt x="1215959" y="-5019"/>
                  <a:pt x="1251307" y="6447"/>
                  <a:pt x="1069848" y="18288"/>
                </a:cubicBezTo>
                <a:cubicBezTo>
                  <a:pt x="888389" y="30129"/>
                  <a:pt x="810998" y="3651"/>
                  <a:pt x="713232" y="18288"/>
                </a:cubicBezTo>
                <a:cubicBezTo>
                  <a:pt x="615466" y="32925"/>
                  <a:pt x="263524" y="-11502"/>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938C3D2B-01E0-D4E1-4AA2-75B34417B591}"/>
              </a:ext>
            </a:extLst>
          </p:cNvPr>
          <p:cNvGraphicFramePr>
            <a:graphicFrameLocks noGrp="1"/>
          </p:cNvGraphicFramePr>
          <p:nvPr>
            <p:ph idx="1"/>
            <p:extLst>
              <p:ext uri="{D42A27DB-BD31-4B8C-83A1-F6EECF244321}">
                <p14:modId xmlns:p14="http://schemas.microsoft.com/office/powerpoint/2010/main" val="243403559"/>
              </p:ext>
            </p:extLst>
          </p:nvPr>
        </p:nvGraphicFramePr>
        <p:xfrm>
          <a:off x="632647" y="690701"/>
          <a:ext cx="10915870" cy="3502196"/>
        </p:xfrm>
        <a:graphic>
          <a:graphicData uri="http://schemas.openxmlformats.org/drawingml/2006/table">
            <a:tbl>
              <a:tblPr firstRow="1" firstCol="1" bandRow="1">
                <a:tableStyleId>{5C22544A-7EE6-4342-B048-85BDC9FD1C3A}</a:tableStyleId>
              </a:tblPr>
              <a:tblGrid>
                <a:gridCol w="8599690">
                  <a:extLst>
                    <a:ext uri="{9D8B030D-6E8A-4147-A177-3AD203B41FA5}">
                      <a16:colId xmlns:a16="http://schemas.microsoft.com/office/drawing/2014/main" val="896585959"/>
                    </a:ext>
                  </a:extLst>
                </a:gridCol>
                <a:gridCol w="2316180">
                  <a:extLst>
                    <a:ext uri="{9D8B030D-6E8A-4147-A177-3AD203B41FA5}">
                      <a16:colId xmlns:a16="http://schemas.microsoft.com/office/drawing/2014/main" val="169856385"/>
                    </a:ext>
                  </a:extLst>
                </a:gridCol>
              </a:tblGrid>
              <a:tr h="413614">
                <a:tc>
                  <a:txBody>
                    <a:bodyPr/>
                    <a:lstStyle/>
                    <a:p>
                      <a:pPr marL="0" marR="0">
                        <a:lnSpc>
                          <a:spcPct val="107000"/>
                        </a:lnSpc>
                        <a:spcBef>
                          <a:spcPts val="0"/>
                        </a:spcBef>
                        <a:spcAft>
                          <a:spcPts val="0"/>
                        </a:spcAft>
                      </a:pPr>
                      <a:r>
                        <a:rPr lang="en-GB" sz="2200" kern="100">
                          <a:effectLst/>
                        </a:rPr>
                        <a:t>Paper title </a:t>
                      </a:r>
                      <a:endParaRPr lang="en-US" sz="2200" kern="100">
                        <a:effectLst/>
                        <a:latin typeface="Calibri" panose="020F0502020204030204" pitchFamily="34" charset="0"/>
                        <a:ea typeface="Calibri" panose="020F0502020204030204" pitchFamily="34" charset="0"/>
                        <a:cs typeface="Arial" panose="020B0604020202020204" pitchFamily="34" charset="0"/>
                      </a:endParaRPr>
                    </a:p>
                  </a:txBody>
                  <a:tcPr marL="137067" marR="137067" marT="0" marB="0"/>
                </a:tc>
                <a:tc>
                  <a:txBody>
                    <a:bodyPr/>
                    <a:lstStyle/>
                    <a:p>
                      <a:pPr marL="0" marR="0">
                        <a:lnSpc>
                          <a:spcPct val="107000"/>
                        </a:lnSpc>
                        <a:spcBef>
                          <a:spcPts val="0"/>
                        </a:spcBef>
                        <a:spcAft>
                          <a:spcPts val="0"/>
                        </a:spcAft>
                      </a:pPr>
                      <a:r>
                        <a:rPr lang="en-GB" sz="2200" kern="100">
                          <a:effectLst/>
                        </a:rPr>
                        <a:t>Accuracy </a:t>
                      </a:r>
                      <a:endParaRPr lang="en-US" sz="2200" kern="100">
                        <a:effectLst/>
                        <a:latin typeface="Calibri" panose="020F0502020204030204" pitchFamily="34" charset="0"/>
                        <a:ea typeface="Calibri" panose="020F0502020204030204" pitchFamily="34" charset="0"/>
                        <a:cs typeface="Arial" panose="020B0604020202020204" pitchFamily="34" charset="0"/>
                      </a:endParaRPr>
                    </a:p>
                  </a:txBody>
                  <a:tcPr marL="137067" marR="137067" marT="0" marB="0"/>
                </a:tc>
                <a:extLst>
                  <a:ext uri="{0D108BD9-81ED-4DB2-BD59-A6C34878D82A}">
                    <a16:rowId xmlns:a16="http://schemas.microsoft.com/office/drawing/2014/main" val="1660065323"/>
                  </a:ext>
                </a:extLst>
              </a:tr>
              <a:tr h="1130678">
                <a:tc>
                  <a:txBody>
                    <a:bodyPr/>
                    <a:lstStyle/>
                    <a:p>
                      <a:pPr marL="0" marR="0">
                        <a:lnSpc>
                          <a:spcPct val="107000"/>
                        </a:lnSpc>
                        <a:spcBef>
                          <a:spcPts val="0"/>
                        </a:spcBef>
                        <a:spcAft>
                          <a:spcPts val="0"/>
                        </a:spcAft>
                      </a:pPr>
                      <a:r>
                        <a:rPr lang="en-GB" sz="2200" kern="100">
                          <a:effectLst/>
                        </a:rPr>
                        <a:t>Sarcasm Detection in News Headlines by Karthik Sura, Sowmith Damera, A. Marry Posonia</a:t>
                      </a:r>
                      <a:endParaRPr lang="en-US" sz="2200" kern="100">
                        <a:effectLst/>
                      </a:endParaRPr>
                    </a:p>
                    <a:p>
                      <a:pPr marL="0" marR="0">
                        <a:lnSpc>
                          <a:spcPct val="107000"/>
                        </a:lnSpc>
                        <a:spcBef>
                          <a:spcPts val="0"/>
                        </a:spcBef>
                        <a:spcAft>
                          <a:spcPts val="0"/>
                        </a:spcAft>
                      </a:pPr>
                      <a:r>
                        <a:rPr lang="en-GB" sz="2200" kern="100">
                          <a:effectLst/>
                        </a:rPr>
                        <a:t> </a:t>
                      </a:r>
                      <a:endParaRPr lang="en-US" sz="2200" kern="100">
                        <a:effectLst/>
                        <a:latin typeface="Calibri" panose="020F0502020204030204" pitchFamily="34" charset="0"/>
                        <a:ea typeface="Calibri" panose="020F0502020204030204" pitchFamily="34" charset="0"/>
                        <a:cs typeface="Arial" panose="020B0604020202020204" pitchFamily="34" charset="0"/>
                      </a:endParaRPr>
                    </a:p>
                  </a:txBody>
                  <a:tcPr marL="137067" marR="137067" marT="0" marB="0"/>
                </a:tc>
                <a:tc>
                  <a:txBody>
                    <a:bodyPr/>
                    <a:lstStyle/>
                    <a:p>
                      <a:pPr marL="0" marR="0">
                        <a:lnSpc>
                          <a:spcPct val="107000"/>
                        </a:lnSpc>
                        <a:spcBef>
                          <a:spcPts val="0"/>
                        </a:spcBef>
                        <a:spcAft>
                          <a:spcPts val="0"/>
                        </a:spcAft>
                      </a:pPr>
                      <a:r>
                        <a:rPr lang="en-GB" sz="2200" kern="100">
                          <a:effectLst/>
                        </a:rPr>
                        <a:t>0.668</a:t>
                      </a:r>
                      <a:endParaRPr lang="en-US" sz="2200" kern="100">
                        <a:effectLst/>
                        <a:latin typeface="Calibri" panose="020F0502020204030204" pitchFamily="34" charset="0"/>
                        <a:ea typeface="Calibri" panose="020F0502020204030204" pitchFamily="34" charset="0"/>
                        <a:cs typeface="Arial" panose="020B0604020202020204" pitchFamily="34" charset="0"/>
                      </a:endParaRPr>
                    </a:p>
                  </a:txBody>
                  <a:tcPr marL="137067" marR="137067" marT="0" marB="0"/>
                </a:tc>
                <a:extLst>
                  <a:ext uri="{0D108BD9-81ED-4DB2-BD59-A6C34878D82A}">
                    <a16:rowId xmlns:a16="http://schemas.microsoft.com/office/drawing/2014/main" val="4043431524"/>
                  </a:ext>
                </a:extLst>
              </a:tr>
              <a:tr h="772145">
                <a:tc>
                  <a:txBody>
                    <a:bodyPr/>
                    <a:lstStyle/>
                    <a:p>
                      <a:pPr marL="0" marR="0">
                        <a:lnSpc>
                          <a:spcPct val="107000"/>
                        </a:lnSpc>
                        <a:spcBef>
                          <a:spcPts val="0"/>
                        </a:spcBef>
                        <a:spcAft>
                          <a:spcPts val="0"/>
                        </a:spcAft>
                      </a:pPr>
                      <a:r>
                        <a:rPr lang="en-GB" sz="2200" kern="100">
                          <a:effectLst/>
                        </a:rPr>
                        <a:t>Sarcasm Detection in Newspaper Headlines by P. Shrikhande, V. Setty, D. A. Sahani</a:t>
                      </a:r>
                      <a:endParaRPr lang="en-US" sz="2200" kern="100">
                        <a:effectLst/>
                        <a:latin typeface="Calibri" panose="020F0502020204030204" pitchFamily="34" charset="0"/>
                        <a:ea typeface="Calibri" panose="020F0502020204030204" pitchFamily="34" charset="0"/>
                        <a:cs typeface="Arial" panose="020B0604020202020204" pitchFamily="34" charset="0"/>
                      </a:endParaRPr>
                    </a:p>
                  </a:txBody>
                  <a:tcPr marL="137067" marR="137067" marT="0" marB="0"/>
                </a:tc>
                <a:tc>
                  <a:txBody>
                    <a:bodyPr/>
                    <a:lstStyle/>
                    <a:p>
                      <a:pPr marL="0" marR="0">
                        <a:lnSpc>
                          <a:spcPct val="107000"/>
                        </a:lnSpc>
                        <a:spcBef>
                          <a:spcPts val="0"/>
                        </a:spcBef>
                        <a:spcAft>
                          <a:spcPts val="0"/>
                        </a:spcAft>
                      </a:pPr>
                      <a:r>
                        <a:rPr lang="en-GB" sz="2200" kern="100">
                          <a:effectLst/>
                        </a:rPr>
                        <a:t>0.820</a:t>
                      </a:r>
                      <a:endParaRPr lang="en-US" sz="2200" kern="100">
                        <a:effectLst/>
                        <a:latin typeface="Calibri" panose="020F0502020204030204" pitchFamily="34" charset="0"/>
                        <a:ea typeface="Calibri" panose="020F0502020204030204" pitchFamily="34" charset="0"/>
                        <a:cs typeface="Arial" panose="020B0604020202020204" pitchFamily="34" charset="0"/>
                      </a:endParaRPr>
                    </a:p>
                  </a:txBody>
                  <a:tcPr marL="137067" marR="137067" marT="0" marB="0"/>
                </a:tc>
                <a:extLst>
                  <a:ext uri="{0D108BD9-81ED-4DB2-BD59-A6C34878D82A}">
                    <a16:rowId xmlns:a16="http://schemas.microsoft.com/office/drawing/2014/main" val="3275199820"/>
                  </a:ext>
                </a:extLst>
              </a:tr>
              <a:tr h="772145">
                <a:tc>
                  <a:txBody>
                    <a:bodyPr/>
                    <a:lstStyle/>
                    <a:p>
                      <a:pPr marL="0" marR="0">
                        <a:lnSpc>
                          <a:spcPct val="107000"/>
                        </a:lnSpc>
                        <a:spcBef>
                          <a:spcPts val="0"/>
                        </a:spcBef>
                        <a:spcAft>
                          <a:spcPts val="0"/>
                        </a:spcAft>
                      </a:pPr>
                      <a:r>
                        <a:rPr lang="en-GB" sz="2200" kern="100">
                          <a:effectLst/>
                        </a:rPr>
                        <a:t>The Sarcasm Detection in News Headlines Based on Machine Learning Technology by Zanchak, Vysotska, Albota</a:t>
                      </a:r>
                      <a:endParaRPr lang="en-US" sz="2200" kern="100">
                        <a:effectLst/>
                        <a:latin typeface="Calibri" panose="020F0502020204030204" pitchFamily="34" charset="0"/>
                        <a:ea typeface="Calibri" panose="020F0502020204030204" pitchFamily="34" charset="0"/>
                        <a:cs typeface="Arial" panose="020B0604020202020204" pitchFamily="34" charset="0"/>
                      </a:endParaRPr>
                    </a:p>
                  </a:txBody>
                  <a:tcPr marL="137067" marR="137067" marT="0" marB="0"/>
                </a:tc>
                <a:tc>
                  <a:txBody>
                    <a:bodyPr/>
                    <a:lstStyle/>
                    <a:p>
                      <a:pPr marL="0" marR="0">
                        <a:lnSpc>
                          <a:spcPct val="107000"/>
                        </a:lnSpc>
                        <a:spcBef>
                          <a:spcPts val="0"/>
                        </a:spcBef>
                        <a:spcAft>
                          <a:spcPts val="0"/>
                        </a:spcAft>
                      </a:pPr>
                      <a:r>
                        <a:rPr lang="en-GB" sz="2200" kern="100">
                          <a:effectLst/>
                        </a:rPr>
                        <a:t>0.760</a:t>
                      </a:r>
                      <a:endParaRPr lang="en-US" sz="2200" kern="100">
                        <a:effectLst/>
                        <a:latin typeface="Calibri" panose="020F0502020204030204" pitchFamily="34" charset="0"/>
                        <a:ea typeface="Calibri" panose="020F0502020204030204" pitchFamily="34" charset="0"/>
                        <a:cs typeface="Arial" panose="020B0604020202020204" pitchFamily="34" charset="0"/>
                      </a:endParaRPr>
                    </a:p>
                  </a:txBody>
                  <a:tcPr marL="137067" marR="137067" marT="0" marB="0"/>
                </a:tc>
                <a:extLst>
                  <a:ext uri="{0D108BD9-81ED-4DB2-BD59-A6C34878D82A}">
                    <a16:rowId xmlns:a16="http://schemas.microsoft.com/office/drawing/2014/main" val="1586941358"/>
                  </a:ext>
                </a:extLst>
              </a:tr>
              <a:tr h="413614">
                <a:tc>
                  <a:txBody>
                    <a:bodyPr/>
                    <a:lstStyle/>
                    <a:p>
                      <a:pPr marL="0" marR="0">
                        <a:lnSpc>
                          <a:spcPct val="107000"/>
                        </a:lnSpc>
                        <a:spcBef>
                          <a:spcPts val="0"/>
                        </a:spcBef>
                        <a:spcAft>
                          <a:spcPts val="0"/>
                        </a:spcAft>
                      </a:pPr>
                      <a:r>
                        <a:rPr lang="en-GB" sz="2200" kern="100">
                          <a:effectLst/>
                        </a:rPr>
                        <a:t>Our highest model</a:t>
                      </a:r>
                      <a:endParaRPr lang="en-US" sz="2200" kern="100">
                        <a:effectLst/>
                        <a:latin typeface="Calibri" panose="020F0502020204030204" pitchFamily="34" charset="0"/>
                        <a:ea typeface="Calibri" panose="020F0502020204030204" pitchFamily="34" charset="0"/>
                        <a:cs typeface="Arial" panose="020B0604020202020204" pitchFamily="34" charset="0"/>
                      </a:endParaRPr>
                    </a:p>
                  </a:txBody>
                  <a:tcPr marL="137067" marR="137067" marT="0" marB="0"/>
                </a:tc>
                <a:tc>
                  <a:txBody>
                    <a:bodyPr/>
                    <a:lstStyle/>
                    <a:p>
                      <a:pPr marL="0" marR="0">
                        <a:lnSpc>
                          <a:spcPct val="107000"/>
                        </a:lnSpc>
                        <a:spcBef>
                          <a:spcPts val="0"/>
                        </a:spcBef>
                        <a:spcAft>
                          <a:spcPts val="0"/>
                        </a:spcAft>
                      </a:pPr>
                      <a:r>
                        <a:rPr lang="en-GB" sz="2200" kern="100">
                          <a:effectLst/>
                        </a:rPr>
                        <a:t>0.858</a:t>
                      </a:r>
                      <a:endParaRPr lang="en-US" sz="2200" kern="100">
                        <a:effectLst/>
                        <a:latin typeface="Calibri" panose="020F0502020204030204" pitchFamily="34" charset="0"/>
                        <a:ea typeface="Calibri" panose="020F0502020204030204" pitchFamily="34" charset="0"/>
                        <a:cs typeface="Arial" panose="020B0604020202020204" pitchFamily="34" charset="0"/>
                      </a:endParaRPr>
                    </a:p>
                  </a:txBody>
                  <a:tcPr marL="137067" marR="137067" marT="0" marB="0"/>
                </a:tc>
                <a:extLst>
                  <a:ext uri="{0D108BD9-81ED-4DB2-BD59-A6C34878D82A}">
                    <a16:rowId xmlns:a16="http://schemas.microsoft.com/office/drawing/2014/main" val="3686214440"/>
                  </a:ext>
                </a:extLst>
              </a:tr>
            </a:tbl>
          </a:graphicData>
        </a:graphic>
      </p:graphicFrame>
      <p:pic>
        <p:nvPicPr>
          <p:cNvPr id="3" name="Picture 2">
            <a:extLst>
              <a:ext uri="{FF2B5EF4-FFF2-40B4-BE49-F238E27FC236}">
                <a16:creationId xmlns:a16="http://schemas.microsoft.com/office/drawing/2014/main" id="{B4873AB9-7E0C-6AE6-D447-5712F5603F79}"/>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1583303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27A4C2A-5568-D04A-7820-F0660103813D}"/>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rPr>
              <a:t>Conclusion </a:t>
            </a:r>
          </a:p>
        </p:txBody>
      </p:sp>
      <p:sp>
        <p:nvSpPr>
          <p:cNvPr id="3" name="Content Placeholder 2">
            <a:extLst>
              <a:ext uri="{FF2B5EF4-FFF2-40B4-BE49-F238E27FC236}">
                <a16:creationId xmlns:a16="http://schemas.microsoft.com/office/drawing/2014/main" id="{27E68DF9-9DB5-D6F5-0FA2-584EC8DC9EE4}"/>
              </a:ext>
            </a:extLst>
          </p:cNvPr>
          <p:cNvSpPr>
            <a:spLocks noGrp="1"/>
          </p:cNvSpPr>
          <p:nvPr>
            <p:ph idx="1"/>
          </p:nvPr>
        </p:nvSpPr>
        <p:spPr>
          <a:xfrm>
            <a:off x="6095999" y="882315"/>
            <a:ext cx="5254754" cy="5294647"/>
          </a:xfrm>
        </p:spPr>
        <p:txBody>
          <a:bodyPr>
            <a:normAutofit/>
          </a:bodyPr>
          <a:lstStyle/>
          <a:p>
            <a:r>
              <a:rPr lang="en-US" sz="2200"/>
              <a:t>The BLSTM model captured contextual dependencies in both forward and backward directions, leading to successful sarcasm detection.</a:t>
            </a:r>
          </a:p>
          <a:p>
            <a:r>
              <a:rPr lang="en-US" sz="2200"/>
              <a:t>The most effective model for sarcasm detection in news headlines was the Bidirectional Long Short-Term Memory (BLSTM) model.</a:t>
            </a:r>
          </a:p>
          <a:p>
            <a:r>
              <a:rPr lang="en-US" sz="2200"/>
              <a:t>The BLSTM model achieved accuracy score of 0.8588 by utilizing the early stopping technique.</a:t>
            </a:r>
          </a:p>
        </p:txBody>
      </p:sp>
      <p:pic>
        <p:nvPicPr>
          <p:cNvPr id="4" name="Picture 3">
            <a:extLst>
              <a:ext uri="{FF2B5EF4-FFF2-40B4-BE49-F238E27FC236}">
                <a16:creationId xmlns:a16="http://schemas.microsoft.com/office/drawing/2014/main" id="{702AE036-112B-79D3-D821-3F227BB5D23A}"/>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42564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34471A3-2862-4D4A-DEA1-C87ED8FD5BAE}"/>
              </a:ext>
            </a:extLst>
          </p:cNvPr>
          <p:cNvSpPr>
            <a:spLocks noGrp="1"/>
          </p:cNvSpPr>
          <p:nvPr>
            <p:ph type="title"/>
          </p:nvPr>
        </p:nvSpPr>
        <p:spPr>
          <a:xfrm>
            <a:off x="838200" y="401221"/>
            <a:ext cx="10515600" cy="1348065"/>
          </a:xfrm>
        </p:spPr>
        <p:txBody>
          <a:bodyPr>
            <a:normAutofit/>
          </a:bodyPr>
          <a:lstStyle/>
          <a:p>
            <a:r>
              <a:rPr lang="en-US" sz="5400">
                <a:solidFill>
                  <a:srgbClr val="FFFFFF"/>
                </a:solidFill>
              </a:rPr>
              <a:t>Difficulties and overcome </a:t>
            </a:r>
          </a:p>
        </p:txBody>
      </p:sp>
      <p:sp>
        <p:nvSpPr>
          <p:cNvPr id="3" name="Content Placeholder 2">
            <a:extLst>
              <a:ext uri="{FF2B5EF4-FFF2-40B4-BE49-F238E27FC236}">
                <a16:creationId xmlns:a16="http://schemas.microsoft.com/office/drawing/2014/main" id="{3051C86B-5CA9-50AC-BB5A-AFC7FE1FB4AD}"/>
              </a:ext>
            </a:extLst>
          </p:cNvPr>
          <p:cNvSpPr>
            <a:spLocks noGrp="1"/>
          </p:cNvSpPr>
          <p:nvPr>
            <p:ph idx="1"/>
          </p:nvPr>
        </p:nvSpPr>
        <p:spPr>
          <a:xfrm>
            <a:off x="838200" y="2586789"/>
            <a:ext cx="10515600" cy="3590174"/>
          </a:xfrm>
        </p:spPr>
        <p:txBody>
          <a:bodyPr>
            <a:normAutofit/>
          </a:bodyPr>
          <a:lstStyle/>
          <a:p>
            <a:r>
              <a:rPr lang="en-US" sz="2200"/>
              <a:t>Overfitting, where a machine learning model performs well on training data but fails to generalize to new data, was a significant challenge encountered during the project.</a:t>
            </a:r>
          </a:p>
          <a:p>
            <a:r>
              <a:rPr lang="en-US" sz="2200"/>
              <a:t>The accuracy and reliability of the models noticeably declined when evaluating them on test data or real-world scenarios, indicating clear overfitting.</a:t>
            </a:r>
          </a:p>
          <a:p>
            <a:r>
              <a:rPr lang="en-US" sz="2200"/>
              <a:t>To overcome overfitting, the strategy of early stopping was employed, involving monitoring the model's performance during training and stopping it before overfitting occurs.</a:t>
            </a:r>
          </a:p>
        </p:txBody>
      </p:sp>
      <p:pic>
        <p:nvPicPr>
          <p:cNvPr id="4" name="Picture 3">
            <a:extLst>
              <a:ext uri="{FF2B5EF4-FFF2-40B4-BE49-F238E27FC236}">
                <a16:creationId xmlns:a16="http://schemas.microsoft.com/office/drawing/2014/main" id="{AA99E95C-917B-3C4A-8B7A-0316F4E4AFF8}"/>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65527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3560E-0554-C5E2-037F-805C371E7BF3}"/>
              </a:ext>
            </a:extLst>
          </p:cNvPr>
          <p:cNvSpPr>
            <a:spLocks noGrp="1"/>
          </p:cNvSpPr>
          <p:nvPr>
            <p:ph type="title"/>
          </p:nvPr>
        </p:nvSpPr>
        <p:spPr>
          <a:xfrm>
            <a:off x="5297762" y="329184"/>
            <a:ext cx="6251110" cy="1783080"/>
          </a:xfrm>
        </p:spPr>
        <p:txBody>
          <a:bodyPr anchor="b">
            <a:normAutofit/>
          </a:bodyPr>
          <a:lstStyle/>
          <a:p>
            <a:r>
              <a:rPr lang="en-US" sz="5400"/>
              <a:t>Project contribution </a:t>
            </a:r>
          </a:p>
        </p:txBody>
      </p:sp>
      <p:pic>
        <p:nvPicPr>
          <p:cNvPr id="5" name="Picture 4" descr="White puzzle with one red piece">
            <a:extLst>
              <a:ext uri="{FF2B5EF4-FFF2-40B4-BE49-F238E27FC236}">
                <a16:creationId xmlns:a16="http://schemas.microsoft.com/office/drawing/2014/main" id="{1DBF301C-48A5-6AC3-8CF9-6E786B2479C4}"/>
              </a:ext>
            </a:extLst>
          </p:cNvPr>
          <p:cNvPicPr>
            <a:picLocks noChangeAspect="1"/>
          </p:cNvPicPr>
          <p:nvPr/>
        </p:nvPicPr>
        <p:blipFill rotWithShape="1">
          <a:blip r:embed="rId2"/>
          <a:srcRect l="31702" r="3009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7E0BF1-96A6-1F91-A0F6-3E5E3E9C7A15}"/>
              </a:ext>
            </a:extLst>
          </p:cNvPr>
          <p:cNvSpPr>
            <a:spLocks noGrp="1"/>
          </p:cNvSpPr>
          <p:nvPr>
            <p:ph idx="1"/>
          </p:nvPr>
        </p:nvSpPr>
        <p:spPr>
          <a:xfrm>
            <a:off x="5297762" y="2706624"/>
            <a:ext cx="6251110" cy="3483864"/>
          </a:xfrm>
        </p:spPr>
        <p:txBody>
          <a:bodyPr>
            <a:normAutofit/>
          </a:bodyPr>
          <a:lstStyle/>
          <a:p>
            <a:r>
              <a:rPr lang="en-US" sz="2200"/>
              <a:t>The main objective of this project was to enhance the accuracy attained in previous studies within the field. I successfully surpassed the accuracy achieved in certain papers within the field.</a:t>
            </a:r>
          </a:p>
        </p:txBody>
      </p:sp>
      <p:pic>
        <p:nvPicPr>
          <p:cNvPr id="4" name="Picture 3">
            <a:extLst>
              <a:ext uri="{FF2B5EF4-FFF2-40B4-BE49-F238E27FC236}">
                <a16:creationId xmlns:a16="http://schemas.microsoft.com/office/drawing/2014/main" id="{91287A5B-E01D-C3C3-AE5A-A1DBB737D65E}"/>
              </a:ext>
            </a:extLst>
          </p:cNvPr>
          <p:cNvPicPr>
            <a:picLocks noChangeAspect="1"/>
          </p:cNvPicPr>
          <p:nvPr/>
        </p:nvPicPr>
        <p:blipFill>
          <a:blip r:embed="rId3"/>
          <a:stretch>
            <a:fillRect/>
          </a:stretch>
        </p:blipFill>
        <p:spPr>
          <a:xfrm>
            <a:off x="0" y="6391275"/>
            <a:ext cx="3581400" cy="466725"/>
          </a:xfrm>
          <a:prstGeom prst="rect">
            <a:avLst/>
          </a:prstGeom>
        </p:spPr>
      </p:pic>
    </p:spTree>
    <p:extLst>
      <p:ext uri="{BB962C8B-B14F-4D97-AF65-F5344CB8AC3E}">
        <p14:creationId xmlns:p14="http://schemas.microsoft.com/office/powerpoint/2010/main" val="2779008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121CBB4-284A-7216-AD4C-6C914DB92E3D}"/>
              </a:ext>
            </a:extLst>
          </p:cNvPr>
          <p:cNvSpPr>
            <a:spLocks noGrp="1"/>
          </p:cNvSpPr>
          <p:nvPr>
            <p:ph type="title"/>
          </p:nvPr>
        </p:nvSpPr>
        <p:spPr>
          <a:xfrm>
            <a:off x="838200" y="401221"/>
            <a:ext cx="10515600" cy="1348065"/>
          </a:xfrm>
        </p:spPr>
        <p:txBody>
          <a:bodyPr>
            <a:normAutofit/>
          </a:bodyPr>
          <a:lstStyle/>
          <a:p>
            <a:r>
              <a:rPr lang="en-US" sz="5400">
                <a:solidFill>
                  <a:srgbClr val="FFFFFF"/>
                </a:solidFill>
              </a:rPr>
              <a:t>Future work</a:t>
            </a:r>
          </a:p>
        </p:txBody>
      </p:sp>
      <p:sp>
        <p:nvSpPr>
          <p:cNvPr id="3" name="Content Placeholder 2">
            <a:extLst>
              <a:ext uri="{FF2B5EF4-FFF2-40B4-BE49-F238E27FC236}">
                <a16:creationId xmlns:a16="http://schemas.microsoft.com/office/drawing/2014/main" id="{98854153-FCB2-3FD2-4843-54F123CFF52C}"/>
              </a:ext>
            </a:extLst>
          </p:cNvPr>
          <p:cNvSpPr>
            <a:spLocks noGrp="1"/>
          </p:cNvSpPr>
          <p:nvPr>
            <p:ph idx="1"/>
          </p:nvPr>
        </p:nvSpPr>
        <p:spPr>
          <a:xfrm>
            <a:off x="838200" y="2586789"/>
            <a:ext cx="10515600" cy="3590174"/>
          </a:xfrm>
        </p:spPr>
        <p:txBody>
          <a:bodyPr>
            <a:normAutofit/>
          </a:bodyPr>
          <a:lstStyle/>
          <a:p>
            <a:r>
              <a:rPr lang="en-US" sz="2200"/>
              <a:t>Expand sarcasm detection to social media platforms, improving sentiment analysis and understanding user sentiment.</a:t>
            </a:r>
          </a:p>
          <a:p>
            <a:r>
              <a:rPr lang="en-US" sz="2200"/>
              <a:t>Develop a user-friendly application for easy access and utilization of the sarcasm detection model.</a:t>
            </a:r>
          </a:p>
        </p:txBody>
      </p:sp>
      <p:pic>
        <p:nvPicPr>
          <p:cNvPr id="4" name="Picture 3">
            <a:extLst>
              <a:ext uri="{FF2B5EF4-FFF2-40B4-BE49-F238E27FC236}">
                <a16:creationId xmlns:a16="http://schemas.microsoft.com/office/drawing/2014/main" id="{B73582CF-4417-208B-86E3-094B8A9183B4}"/>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1675043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B8217A6-D495-F3AF-D342-50A9E0EA0DC0}"/>
              </a:ext>
            </a:extLst>
          </p:cNvPr>
          <p:cNvSpPr>
            <a:spLocks noGrp="1"/>
          </p:cNvSpPr>
          <p:nvPr>
            <p:ph type="title"/>
          </p:nvPr>
        </p:nvSpPr>
        <p:spPr>
          <a:xfrm>
            <a:off x="838200" y="401221"/>
            <a:ext cx="10515600" cy="1348065"/>
          </a:xfrm>
        </p:spPr>
        <p:txBody>
          <a:bodyPr>
            <a:normAutofit/>
          </a:bodyPr>
          <a:lstStyle/>
          <a:p>
            <a:r>
              <a:rPr lang="en-US" sz="5400">
                <a:solidFill>
                  <a:srgbClr val="FFFFFF"/>
                </a:solidFill>
              </a:rPr>
              <a:t>Introduction</a:t>
            </a:r>
          </a:p>
        </p:txBody>
      </p:sp>
      <p:sp>
        <p:nvSpPr>
          <p:cNvPr id="3" name="Content Placeholder 2">
            <a:extLst>
              <a:ext uri="{FF2B5EF4-FFF2-40B4-BE49-F238E27FC236}">
                <a16:creationId xmlns:a16="http://schemas.microsoft.com/office/drawing/2014/main" id="{C313F329-4DDE-7594-A941-2E354F90D75B}"/>
              </a:ext>
            </a:extLst>
          </p:cNvPr>
          <p:cNvSpPr>
            <a:spLocks noGrp="1"/>
          </p:cNvSpPr>
          <p:nvPr>
            <p:ph idx="1"/>
          </p:nvPr>
        </p:nvSpPr>
        <p:spPr>
          <a:xfrm>
            <a:off x="838200" y="2586789"/>
            <a:ext cx="10515600" cy="3590174"/>
          </a:xfrm>
        </p:spPr>
        <p:txBody>
          <a:bodyPr>
            <a:normAutofit/>
          </a:bodyPr>
          <a:lstStyle/>
          <a:p>
            <a:r>
              <a:rPr lang="en-US" sz="2200"/>
              <a:t>Sarcasm detection is a formidable challenge in natural language processing.</a:t>
            </a:r>
          </a:p>
          <a:p>
            <a:r>
              <a:rPr lang="en-US" sz="2200"/>
              <a:t>It requires a comprehensive understanding of contextual nuances and intended meaning.</a:t>
            </a:r>
          </a:p>
          <a:p>
            <a:r>
              <a:rPr lang="en-US" sz="2200"/>
              <a:t>Researchers have dedicated substantial efforts to developing methods and models for sarcasm detection.</a:t>
            </a:r>
          </a:p>
          <a:p>
            <a:r>
              <a:rPr lang="en-US" sz="2200"/>
              <a:t>The task remains complex due to the interplay between linguistic cues and underlying sarcasm.</a:t>
            </a:r>
          </a:p>
          <a:p>
            <a:r>
              <a:rPr lang="en-US" sz="2200"/>
              <a:t>This graduation project aims to advance the state of the art in sarcasm detection.</a:t>
            </a:r>
          </a:p>
          <a:p>
            <a:r>
              <a:rPr lang="en-US" sz="2200"/>
              <a:t>The specific focus is on detecting sarcasm in news headlines.</a:t>
            </a:r>
          </a:p>
        </p:txBody>
      </p:sp>
      <p:pic>
        <p:nvPicPr>
          <p:cNvPr id="4" name="Picture 3">
            <a:extLst>
              <a:ext uri="{FF2B5EF4-FFF2-40B4-BE49-F238E27FC236}">
                <a16:creationId xmlns:a16="http://schemas.microsoft.com/office/drawing/2014/main" id="{D442961A-9728-D361-1933-D435E84199AA}"/>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278886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6A5BAD2-5836-CEBE-B87D-BAA303B0B818}"/>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rPr>
              <a:t>Motivation </a:t>
            </a:r>
          </a:p>
        </p:txBody>
      </p:sp>
      <p:sp>
        <p:nvSpPr>
          <p:cNvPr id="3" name="Content Placeholder 2">
            <a:extLst>
              <a:ext uri="{FF2B5EF4-FFF2-40B4-BE49-F238E27FC236}">
                <a16:creationId xmlns:a16="http://schemas.microsoft.com/office/drawing/2014/main" id="{32CD0983-B393-2252-C621-15E553070BE0}"/>
              </a:ext>
            </a:extLst>
          </p:cNvPr>
          <p:cNvSpPr>
            <a:spLocks noGrp="1"/>
          </p:cNvSpPr>
          <p:nvPr>
            <p:ph idx="1"/>
          </p:nvPr>
        </p:nvSpPr>
        <p:spPr>
          <a:xfrm>
            <a:off x="6095999" y="882315"/>
            <a:ext cx="5254754" cy="5294647"/>
          </a:xfrm>
        </p:spPr>
        <p:txBody>
          <a:bodyPr>
            <a:normAutofit/>
          </a:bodyPr>
          <a:lstStyle/>
          <a:p>
            <a:r>
              <a:rPr lang="en-US" sz="2200"/>
              <a:t>Enhancing News Accuracy: Sarcasm in news headlines can often mislead readers, leading to misunderstandings or incorrect interpretations of the information. By developing sarcasm detection models, we can improve the overall accuracy of news reporting and ensure that readers receive reliable and truthful information.</a:t>
            </a:r>
          </a:p>
          <a:p>
            <a:r>
              <a:rPr lang="en-US" sz="2200"/>
              <a:t>Preventing Misinformation Spread: Sarcasm can be easily misunderstood, especially when taken out of context. Detecting sarcasm in news headlines can help prevent the spread of misinformation and the subsequent negative impact it may have on public opinion and decision-making.</a:t>
            </a:r>
          </a:p>
          <a:p>
            <a:endParaRPr lang="en-US" sz="2200"/>
          </a:p>
          <a:p>
            <a:endParaRPr lang="en-US" sz="2200"/>
          </a:p>
        </p:txBody>
      </p:sp>
      <p:pic>
        <p:nvPicPr>
          <p:cNvPr id="4" name="Picture 3">
            <a:extLst>
              <a:ext uri="{FF2B5EF4-FFF2-40B4-BE49-F238E27FC236}">
                <a16:creationId xmlns:a16="http://schemas.microsoft.com/office/drawing/2014/main" id="{1634AB7F-E1A8-52E9-0ABF-FF27352846BA}"/>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1235626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33565-EEB2-C072-D1FD-214F6B74FA4C}"/>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2 Dataset </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83C7543-8BF2-7E9A-317C-EA47896C3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38" y="1676526"/>
            <a:ext cx="7608304" cy="3575903"/>
          </a:xfrm>
          <a:prstGeom prst="rect">
            <a:avLst/>
          </a:prstGeom>
        </p:spPr>
      </p:pic>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810A8D0-8234-8E01-D8A2-B69DC74F6F02}"/>
              </a:ext>
            </a:extLst>
          </p:cNvPr>
          <p:cNvPicPr>
            <a:picLocks noChangeAspect="1"/>
          </p:cNvPicPr>
          <p:nvPr/>
        </p:nvPicPr>
        <p:blipFill>
          <a:blip r:embed="rId3"/>
          <a:stretch>
            <a:fillRect/>
          </a:stretch>
        </p:blipFill>
        <p:spPr>
          <a:xfrm>
            <a:off x="0" y="6391275"/>
            <a:ext cx="3581400" cy="466725"/>
          </a:xfrm>
          <a:prstGeom prst="rect">
            <a:avLst/>
          </a:prstGeom>
        </p:spPr>
      </p:pic>
    </p:spTree>
    <p:extLst>
      <p:ext uri="{BB962C8B-B14F-4D97-AF65-F5344CB8AC3E}">
        <p14:creationId xmlns:p14="http://schemas.microsoft.com/office/powerpoint/2010/main" val="2002717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6C7F060-53B3-27EA-481C-D42349488EAE}"/>
              </a:ext>
            </a:extLst>
          </p:cNvPr>
          <p:cNvSpPr>
            <a:spLocks noGrp="1"/>
          </p:cNvSpPr>
          <p:nvPr>
            <p:ph type="title"/>
          </p:nvPr>
        </p:nvSpPr>
        <p:spPr>
          <a:xfrm>
            <a:off x="841246" y="673770"/>
            <a:ext cx="3644489" cy="2414488"/>
          </a:xfrm>
        </p:spPr>
        <p:txBody>
          <a:bodyPr anchor="t">
            <a:normAutofit/>
          </a:bodyPr>
          <a:lstStyle/>
          <a:p>
            <a:r>
              <a:rPr lang="en-US" sz="3800">
                <a:solidFill>
                  <a:srgbClr val="FFFFFF"/>
                </a:solidFill>
              </a:rPr>
              <a:t>Dataset : Dataset: News Headlines for Sarcasm Detection</a:t>
            </a:r>
          </a:p>
        </p:txBody>
      </p:sp>
      <p:sp>
        <p:nvSpPr>
          <p:cNvPr id="3" name="Content Placeholder 2">
            <a:extLst>
              <a:ext uri="{FF2B5EF4-FFF2-40B4-BE49-F238E27FC236}">
                <a16:creationId xmlns:a16="http://schemas.microsoft.com/office/drawing/2014/main" id="{4010B76E-F985-A76B-BEA6-FA96D607ACDF}"/>
              </a:ext>
            </a:extLst>
          </p:cNvPr>
          <p:cNvSpPr>
            <a:spLocks noGrp="1"/>
          </p:cNvSpPr>
          <p:nvPr>
            <p:ph idx="1"/>
          </p:nvPr>
        </p:nvSpPr>
        <p:spPr>
          <a:xfrm>
            <a:off x="6095999" y="882315"/>
            <a:ext cx="5254754" cy="5294647"/>
          </a:xfrm>
        </p:spPr>
        <p:txBody>
          <a:bodyPr>
            <a:normAutofit/>
          </a:bodyPr>
          <a:lstStyle/>
          <a:p>
            <a:r>
              <a:rPr lang="en-US" sz="2200"/>
              <a:t>File Format: JSON</a:t>
            </a:r>
          </a:p>
          <a:p>
            <a:r>
              <a:rPr lang="en-US" sz="2200"/>
              <a:t>Collected from two news websites:</a:t>
            </a:r>
          </a:p>
          <a:p>
            <a:r>
              <a:rPr lang="en-US" sz="2200"/>
              <a:t>TheOnion: Produces sarcastic versions of current events.</a:t>
            </a:r>
          </a:p>
          <a:p>
            <a:r>
              <a:rPr lang="en-US" sz="2200"/>
              <a:t>Headlines collected from "News in Brief" and "News in Photos" categories (sarcastic).</a:t>
            </a:r>
          </a:p>
          <a:p>
            <a:r>
              <a:rPr lang="en-US" sz="2200"/>
              <a:t>HuffPost: Provides real and non-sarcastic news.</a:t>
            </a:r>
          </a:p>
          <a:p>
            <a:r>
              <a:rPr lang="en-US" sz="2200"/>
              <a:t>Headlines collected from HuffPost (non-sarcastic).</a:t>
            </a:r>
          </a:p>
        </p:txBody>
      </p:sp>
      <p:pic>
        <p:nvPicPr>
          <p:cNvPr id="4" name="Picture 3">
            <a:extLst>
              <a:ext uri="{FF2B5EF4-FFF2-40B4-BE49-F238E27FC236}">
                <a16:creationId xmlns:a16="http://schemas.microsoft.com/office/drawing/2014/main" id="{AA648854-1F55-23B2-01E1-8C0678DD9530}"/>
              </a:ext>
            </a:extLst>
          </p:cNvPr>
          <p:cNvPicPr>
            <a:picLocks noChangeAspect="1"/>
          </p:cNvPicPr>
          <p:nvPr/>
        </p:nvPicPr>
        <p:blipFill>
          <a:blip r:embed="rId2"/>
          <a:stretch>
            <a:fillRect/>
          </a:stretch>
        </p:blipFill>
        <p:spPr>
          <a:xfrm>
            <a:off x="0" y="6391275"/>
            <a:ext cx="3581400" cy="466725"/>
          </a:xfrm>
          <a:prstGeom prst="rect">
            <a:avLst/>
          </a:prstGeom>
        </p:spPr>
      </p:pic>
    </p:spTree>
    <p:extLst>
      <p:ext uri="{BB962C8B-B14F-4D97-AF65-F5344CB8AC3E}">
        <p14:creationId xmlns:p14="http://schemas.microsoft.com/office/powerpoint/2010/main" val="1006412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F1C67C-D981-9D25-9388-6B50C9AFA858}"/>
              </a:ext>
            </a:extLst>
          </p:cNvPr>
          <p:cNvSpPr>
            <a:spLocks noGrp="1"/>
          </p:cNvSpPr>
          <p:nvPr>
            <p:ph type="title"/>
          </p:nvPr>
        </p:nvSpPr>
        <p:spPr>
          <a:xfrm>
            <a:off x="838201" y="643467"/>
            <a:ext cx="3888526" cy="1800526"/>
          </a:xfrm>
        </p:spPr>
        <p:txBody>
          <a:bodyPr>
            <a:normAutofit/>
          </a:bodyPr>
          <a:lstStyle/>
          <a:p>
            <a:r>
              <a:rPr lang="en-US" dirty="0"/>
              <a:t>Dataset Content </a:t>
            </a:r>
          </a:p>
        </p:txBody>
      </p:sp>
      <p:sp>
        <p:nvSpPr>
          <p:cNvPr id="3" name="Content Placeholder 2">
            <a:extLst>
              <a:ext uri="{FF2B5EF4-FFF2-40B4-BE49-F238E27FC236}">
                <a16:creationId xmlns:a16="http://schemas.microsoft.com/office/drawing/2014/main" id="{616BE15F-B035-D01D-551E-7765A02AF8ED}"/>
              </a:ext>
            </a:extLst>
          </p:cNvPr>
          <p:cNvSpPr>
            <a:spLocks noGrp="1"/>
          </p:cNvSpPr>
          <p:nvPr>
            <p:ph idx="1"/>
          </p:nvPr>
        </p:nvSpPr>
        <p:spPr>
          <a:xfrm>
            <a:off x="838201" y="2623381"/>
            <a:ext cx="3888528" cy="3553581"/>
          </a:xfrm>
        </p:spPr>
        <p:txBody>
          <a:bodyPr>
            <a:normAutofit/>
          </a:bodyPr>
          <a:lstStyle/>
          <a:p>
            <a:r>
              <a:rPr lang="en-US" sz="2000"/>
              <a:t>Each record consists of three attributes:</a:t>
            </a:r>
          </a:p>
          <a:p>
            <a:pPr lvl="1"/>
            <a:r>
              <a:rPr lang="en-US" sz="2000"/>
              <a:t>is_sarcastic: 1 if the record is sarcastic, otherwise 0.</a:t>
            </a:r>
          </a:p>
          <a:p>
            <a:pPr lvl="1"/>
            <a:r>
              <a:rPr lang="en-US" sz="2000"/>
              <a:t>headline: the headline of the news article.</a:t>
            </a:r>
          </a:p>
          <a:p>
            <a:pPr lvl="1"/>
            <a:r>
              <a:rPr lang="en-US" sz="2000"/>
              <a:t>article_link: link to the original news article.</a:t>
            </a:r>
          </a:p>
          <a:p>
            <a:pPr marL="457200" lvl="1" indent="0">
              <a:buNone/>
            </a:pPr>
            <a:endParaRPr lang="en-US" sz="2000"/>
          </a:p>
        </p:txBody>
      </p:sp>
      <p:graphicFrame>
        <p:nvGraphicFramePr>
          <p:cNvPr id="4" name="Table 3">
            <a:extLst>
              <a:ext uri="{FF2B5EF4-FFF2-40B4-BE49-F238E27FC236}">
                <a16:creationId xmlns:a16="http://schemas.microsoft.com/office/drawing/2014/main" id="{055D2744-3629-4072-A3E6-E7DA631006F8}"/>
              </a:ext>
            </a:extLst>
          </p:cNvPr>
          <p:cNvGraphicFramePr>
            <a:graphicFrameLocks noGrp="1"/>
          </p:cNvGraphicFramePr>
          <p:nvPr>
            <p:extLst>
              <p:ext uri="{D42A27DB-BD31-4B8C-83A1-F6EECF244321}">
                <p14:modId xmlns:p14="http://schemas.microsoft.com/office/powerpoint/2010/main" val="3502982482"/>
              </p:ext>
            </p:extLst>
          </p:nvPr>
        </p:nvGraphicFramePr>
        <p:xfrm>
          <a:off x="6800986" y="1930334"/>
          <a:ext cx="4747548" cy="3025680"/>
        </p:xfrm>
        <a:graphic>
          <a:graphicData uri="http://schemas.openxmlformats.org/drawingml/2006/table">
            <a:tbl>
              <a:tblPr firstRow="1" firstCol="1" bandRow="1">
                <a:tableStyleId>{F5AB1C69-6EDB-4FF4-983F-18BD219EF322}</a:tableStyleId>
              </a:tblPr>
              <a:tblGrid>
                <a:gridCol w="2662611">
                  <a:extLst>
                    <a:ext uri="{9D8B030D-6E8A-4147-A177-3AD203B41FA5}">
                      <a16:colId xmlns:a16="http://schemas.microsoft.com/office/drawing/2014/main" val="1474136616"/>
                    </a:ext>
                  </a:extLst>
                </a:gridCol>
                <a:gridCol w="1292279">
                  <a:extLst>
                    <a:ext uri="{9D8B030D-6E8A-4147-A177-3AD203B41FA5}">
                      <a16:colId xmlns:a16="http://schemas.microsoft.com/office/drawing/2014/main" val="1147561283"/>
                    </a:ext>
                  </a:extLst>
                </a:gridCol>
                <a:gridCol w="792658">
                  <a:extLst>
                    <a:ext uri="{9D8B030D-6E8A-4147-A177-3AD203B41FA5}">
                      <a16:colId xmlns:a16="http://schemas.microsoft.com/office/drawing/2014/main" val="3181047970"/>
                    </a:ext>
                  </a:extLst>
                </a:gridCol>
              </a:tblGrid>
              <a:tr h="220265">
                <a:tc>
                  <a:txBody>
                    <a:bodyPr/>
                    <a:lstStyle/>
                    <a:p>
                      <a:pPr marL="0" marR="0" algn="ctr">
                        <a:lnSpc>
                          <a:spcPct val="150000"/>
                        </a:lnSpc>
                        <a:spcBef>
                          <a:spcPts val="0"/>
                        </a:spcBef>
                        <a:spcAft>
                          <a:spcPts val="0"/>
                        </a:spcAft>
                      </a:pPr>
                      <a:r>
                        <a:rPr lang="en-GB" sz="900" kern="100">
                          <a:effectLst/>
                        </a:rPr>
                        <a:t>earticle_link</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tc>
                  <a:txBody>
                    <a:bodyPr/>
                    <a:lstStyle/>
                    <a:p>
                      <a:pPr marL="0" marR="0" algn="ctr">
                        <a:lnSpc>
                          <a:spcPct val="150000"/>
                        </a:lnSpc>
                        <a:spcBef>
                          <a:spcPts val="0"/>
                        </a:spcBef>
                        <a:spcAft>
                          <a:spcPts val="0"/>
                        </a:spcAft>
                      </a:pPr>
                      <a:r>
                        <a:rPr lang="en-GB" sz="900" kern="100">
                          <a:effectLst/>
                        </a:rPr>
                        <a:t>headline</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tc>
                  <a:txBody>
                    <a:bodyPr/>
                    <a:lstStyle/>
                    <a:p>
                      <a:pPr marL="0" marR="0" algn="ctr">
                        <a:lnSpc>
                          <a:spcPct val="150000"/>
                        </a:lnSpc>
                        <a:spcBef>
                          <a:spcPts val="0"/>
                        </a:spcBef>
                        <a:spcAft>
                          <a:spcPts val="0"/>
                        </a:spcAft>
                      </a:pPr>
                      <a:r>
                        <a:rPr lang="en-GB" sz="900" kern="100">
                          <a:effectLst/>
                        </a:rPr>
                        <a:t>is_sarcastic</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extLst>
                  <a:ext uri="{0D108BD9-81ED-4DB2-BD59-A6C34878D82A}">
                    <a16:rowId xmlns:a16="http://schemas.microsoft.com/office/drawing/2014/main" val="887216114"/>
                  </a:ext>
                </a:extLst>
              </a:tr>
              <a:tr h="648025">
                <a:tc>
                  <a:txBody>
                    <a:bodyPr/>
                    <a:lstStyle/>
                    <a:p>
                      <a:pPr marL="0" marR="0" algn="just">
                        <a:lnSpc>
                          <a:spcPct val="150000"/>
                        </a:lnSpc>
                        <a:spcBef>
                          <a:spcPts val="0"/>
                        </a:spcBef>
                        <a:spcAft>
                          <a:spcPts val="0"/>
                        </a:spcAft>
                      </a:pPr>
                      <a:r>
                        <a:rPr lang="en-GB" sz="900" u="sng" kern="100">
                          <a:effectLst/>
                          <a:hlinkClick r:id="rId2"/>
                        </a:rPr>
                        <a:t>https://www.huffingtonpost.com/entry/facebook-healthcare_n_5926140.html</a:t>
                      </a:r>
                      <a:endParaRPr lang="en-US" sz="900" kern="100">
                        <a:effectLst/>
                      </a:endParaRPr>
                    </a:p>
                    <a:p>
                      <a:pPr marL="0" marR="0" algn="just">
                        <a:lnSpc>
                          <a:spcPct val="150000"/>
                        </a:lnSpc>
                        <a:spcBef>
                          <a:spcPts val="0"/>
                        </a:spcBef>
                        <a:spcAft>
                          <a:spcPts val="0"/>
                        </a:spcAft>
                      </a:pPr>
                      <a:r>
                        <a:rPr lang="en-GB" sz="900" kern="100">
                          <a:effectLst/>
                        </a:rPr>
                        <a:t> </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tc>
                  <a:txBody>
                    <a:bodyPr/>
                    <a:lstStyle/>
                    <a:p>
                      <a:pPr marL="0" marR="0" algn="just">
                        <a:lnSpc>
                          <a:spcPct val="150000"/>
                        </a:lnSpc>
                        <a:spcBef>
                          <a:spcPts val="0"/>
                        </a:spcBef>
                        <a:spcAft>
                          <a:spcPts val="0"/>
                        </a:spcAft>
                      </a:pPr>
                      <a:r>
                        <a:rPr lang="en-GB" sz="900" kern="100">
                          <a:effectLst/>
                        </a:rPr>
                        <a:t>facebook reportedly working on healthcare features and apps</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tc>
                  <a:txBody>
                    <a:bodyPr/>
                    <a:lstStyle/>
                    <a:p>
                      <a:pPr marL="0" marR="0" algn="ctr">
                        <a:lnSpc>
                          <a:spcPct val="150000"/>
                        </a:lnSpc>
                        <a:spcBef>
                          <a:spcPts val="0"/>
                        </a:spcBef>
                        <a:spcAft>
                          <a:spcPts val="0"/>
                        </a:spcAft>
                      </a:pPr>
                      <a:r>
                        <a:rPr lang="en-GB" sz="900" kern="100">
                          <a:effectLst/>
                        </a:rPr>
                        <a:t>0</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extLst>
                  <a:ext uri="{0D108BD9-81ED-4DB2-BD59-A6C34878D82A}">
                    <a16:rowId xmlns:a16="http://schemas.microsoft.com/office/drawing/2014/main" val="3248112491"/>
                  </a:ext>
                </a:extLst>
              </a:tr>
              <a:tr h="648025">
                <a:tc>
                  <a:txBody>
                    <a:bodyPr/>
                    <a:lstStyle/>
                    <a:p>
                      <a:pPr marL="0" marR="0" algn="just">
                        <a:lnSpc>
                          <a:spcPct val="150000"/>
                        </a:lnSpc>
                        <a:spcBef>
                          <a:spcPts val="0"/>
                        </a:spcBef>
                        <a:spcAft>
                          <a:spcPts val="0"/>
                        </a:spcAft>
                      </a:pPr>
                      <a:r>
                        <a:rPr lang="en-US" sz="900" u="sng" kern="100">
                          <a:effectLst/>
                          <a:hlinkClick r:id="rId3"/>
                        </a:rPr>
                        <a:t>https://www.theonion.com/nasa-now-almost-positive-mars-is-rocky-1819573727</a:t>
                      </a:r>
                      <a:endParaRPr lang="en-US" sz="900" kern="100">
                        <a:effectLst/>
                      </a:endParaRPr>
                    </a:p>
                    <a:p>
                      <a:pPr marL="0" marR="0" algn="just">
                        <a:lnSpc>
                          <a:spcPct val="150000"/>
                        </a:lnSpc>
                        <a:spcBef>
                          <a:spcPts val="0"/>
                        </a:spcBef>
                        <a:spcAft>
                          <a:spcPts val="0"/>
                        </a:spcAft>
                      </a:pPr>
                      <a:r>
                        <a:rPr lang="en-US" sz="900" kern="100">
                          <a:effectLst/>
                        </a:rPr>
                        <a:t> </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tc>
                  <a:txBody>
                    <a:bodyPr/>
                    <a:lstStyle/>
                    <a:p>
                      <a:pPr marL="0" marR="0" algn="just">
                        <a:lnSpc>
                          <a:spcPct val="150000"/>
                        </a:lnSpc>
                        <a:spcBef>
                          <a:spcPts val="0"/>
                        </a:spcBef>
                        <a:spcAft>
                          <a:spcPts val="0"/>
                        </a:spcAft>
                      </a:pPr>
                      <a:r>
                        <a:rPr lang="en-US" sz="900" kern="100">
                          <a:effectLst/>
                        </a:rPr>
                        <a:t>Nasa now almost positive mars is rocky</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tc>
                  <a:txBody>
                    <a:bodyPr/>
                    <a:lstStyle/>
                    <a:p>
                      <a:pPr marL="0" marR="0" algn="ctr">
                        <a:lnSpc>
                          <a:spcPct val="150000"/>
                        </a:lnSpc>
                        <a:spcBef>
                          <a:spcPts val="0"/>
                        </a:spcBef>
                        <a:spcAft>
                          <a:spcPts val="0"/>
                        </a:spcAft>
                      </a:pPr>
                      <a:r>
                        <a:rPr lang="en-US" sz="900" kern="100">
                          <a:effectLst/>
                        </a:rPr>
                        <a:t>1</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extLst>
                  <a:ext uri="{0D108BD9-81ED-4DB2-BD59-A6C34878D82A}">
                    <a16:rowId xmlns:a16="http://schemas.microsoft.com/office/drawing/2014/main" val="4096378051"/>
                  </a:ext>
                </a:extLst>
              </a:tr>
              <a:tr h="861340">
                <a:tc>
                  <a:txBody>
                    <a:bodyPr/>
                    <a:lstStyle/>
                    <a:p>
                      <a:pPr marL="0" marR="0" algn="just">
                        <a:lnSpc>
                          <a:spcPct val="150000"/>
                        </a:lnSpc>
                        <a:spcBef>
                          <a:spcPts val="0"/>
                        </a:spcBef>
                        <a:spcAft>
                          <a:spcPts val="0"/>
                        </a:spcAft>
                      </a:pPr>
                      <a:r>
                        <a:rPr lang="en-US" sz="900" u="sng" kern="100">
                          <a:effectLst/>
                          <a:hlinkClick r:id="rId4"/>
                        </a:rPr>
                        <a:t>https://www.theonion.com/sun-thinking-of-just-collapsing-now-and-getting-this-al-1821437839</a:t>
                      </a:r>
                      <a:endParaRPr lang="en-US" sz="900" kern="100">
                        <a:effectLst/>
                      </a:endParaRPr>
                    </a:p>
                    <a:p>
                      <a:pPr marL="0" marR="0" algn="just">
                        <a:lnSpc>
                          <a:spcPct val="150000"/>
                        </a:lnSpc>
                        <a:spcBef>
                          <a:spcPts val="0"/>
                        </a:spcBef>
                        <a:spcAft>
                          <a:spcPts val="0"/>
                        </a:spcAft>
                      </a:pPr>
                      <a:r>
                        <a:rPr lang="en-US" sz="900" kern="100">
                          <a:effectLst/>
                        </a:rPr>
                        <a:t> </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tc>
                  <a:txBody>
                    <a:bodyPr/>
                    <a:lstStyle/>
                    <a:p>
                      <a:pPr marL="0" marR="0" algn="just">
                        <a:lnSpc>
                          <a:spcPct val="150000"/>
                        </a:lnSpc>
                        <a:spcBef>
                          <a:spcPts val="0"/>
                        </a:spcBef>
                        <a:spcAft>
                          <a:spcPts val="0"/>
                        </a:spcAft>
                      </a:pPr>
                      <a:r>
                        <a:rPr lang="en-US" sz="900" kern="100">
                          <a:effectLst/>
                        </a:rPr>
                        <a:t>sun thinking of just collapsing now and getting this all over with</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tc>
                  <a:txBody>
                    <a:bodyPr/>
                    <a:lstStyle/>
                    <a:p>
                      <a:pPr marL="0" marR="0" algn="ctr">
                        <a:lnSpc>
                          <a:spcPct val="150000"/>
                        </a:lnSpc>
                        <a:spcBef>
                          <a:spcPts val="0"/>
                        </a:spcBef>
                        <a:spcAft>
                          <a:spcPts val="0"/>
                        </a:spcAft>
                      </a:pPr>
                      <a:r>
                        <a:rPr lang="en-GB" sz="900" kern="100">
                          <a:effectLst/>
                        </a:rPr>
                        <a:t>1</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extLst>
                  <a:ext uri="{0D108BD9-81ED-4DB2-BD59-A6C34878D82A}">
                    <a16:rowId xmlns:a16="http://schemas.microsoft.com/office/drawing/2014/main" val="1980267564"/>
                  </a:ext>
                </a:extLst>
              </a:tr>
              <a:tr h="648025">
                <a:tc>
                  <a:txBody>
                    <a:bodyPr/>
                    <a:lstStyle/>
                    <a:p>
                      <a:pPr marL="0" marR="0" algn="just">
                        <a:lnSpc>
                          <a:spcPct val="150000"/>
                        </a:lnSpc>
                        <a:spcBef>
                          <a:spcPts val="0"/>
                        </a:spcBef>
                        <a:spcAft>
                          <a:spcPts val="0"/>
                        </a:spcAft>
                      </a:pPr>
                      <a:r>
                        <a:rPr lang="en-GB" sz="900" u="sng" kern="100">
                          <a:effectLst/>
                          <a:hlinkClick r:id="rId5"/>
                        </a:rPr>
                        <a:t>https://www.huffingtonpost.com/entry/baltimore-bus-crash_us_58189085e4b064e1b4b4a389</a:t>
                      </a:r>
                      <a:endParaRPr lang="en-US" sz="900" kern="100">
                        <a:effectLst/>
                      </a:endParaRPr>
                    </a:p>
                    <a:p>
                      <a:pPr marL="0" marR="0" algn="just">
                        <a:lnSpc>
                          <a:spcPct val="150000"/>
                        </a:lnSpc>
                        <a:spcBef>
                          <a:spcPts val="0"/>
                        </a:spcBef>
                        <a:spcAft>
                          <a:spcPts val="0"/>
                        </a:spcAft>
                      </a:pPr>
                      <a:r>
                        <a:rPr lang="en-GB" sz="900" kern="100">
                          <a:effectLst/>
                        </a:rPr>
                        <a:t> </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tc>
                  <a:txBody>
                    <a:bodyPr/>
                    <a:lstStyle/>
                    <a:p>
                      <a:pPr marL="0" marR="0" algn="just">
                        <a:lnSpc>
                          <a:spcPct val="150000"/>
                        </a:lnSpc>
                        <a:spcBef>
                          <a:spcPts val="0"/>
                        </a:spcBef>
                        <a:spcAft>
                          <a:spcPts val="0"/>
                        </a:spcAft>
                      </a:pPr>
                      <a:r>
                        <a:rPr lang="en-US" sz="900" kern="100">
                          <a:effectLst/>
                        </a:rPr>
                        <a:t>six dead, 10 hurt in baltimore commuter, school bus crash</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tc>
                  <a:txBody>
                    <a:bodyPr/>
                    <a:lstStyle/>
                    <a:p>
                      <a:pPr marL="0" marR="0" algn="ctr">
                        <a:lnSpc>
                          <a:spcPct val="150000"/>
                        </a:lnSpc>
                        <a:spcBef>
                          <a:spcPts val="0"/>
                        </a:spcBef>
                        <a:spcAft>
                          <a:spcPts val="0"/>
                        </a:spcAft>
                      </a:pPr>
                      <a:r>
                        <a:rPr lang="en-GB" sz="900" kern="100">
                          <a:effectLst/>
                        </a:rPr>
                        <a:t>0</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8177" marR="58177" marT="0" marB="0"/>
                </a:tc>
                <a:extLst>
                  <a:ext uri="{0D108BD9-81ED-4DB2-BD59-A6C34878D82A}">
                    <a16:rowId xmlns:a16="http://schemas.microsoft.com/office/drawing/2014/main" val="979883442"/>
                  </a:ext>
                </a:extLst>
              </a:tr>
            </a:tbl>
          </a:graphicData>
        </a:graphic>
      </p:graphicFrame>
      <p:pic>
        <p:nvPicPr>
          <p:cNvPr id="5" name="Picture 4">
            <a:extLst>
              <a:ext uri="{FF2B5EF4-FFF2-40B4-BE49-F238E27FC236}">
                <a16:creationId xmlns:a16="http://schemas.microsoft.com/office/drawing/2014/main" id="{84D0C1FD-51E8-CFEF-5EFF-38600610D183}"/>
              </a:ext>
            </a:extLst>
          </p:cNvPr>
          <p:cNvPicPr>
            <a:picLocks noChangeAspect="1"/>
          </p:cNvPicPr>
          <p:nvPr/>
        </p:nvPicPr>
        <p:blipFill>
          <a:blip r:embed="rId6"/>
          <a:stretch>
            <a:fillRect/>
          </a:stretch>
        </p:blipFill>
        <p:spPr>
          <a:xfrm>
            <a:off x="0" y="6391275"/>
            <a:ext cx="3581400" cy="466725"/>
          </a:xfrm>
          <a:prstGeom prst="rect">
            <a:avLst/>
          </a:prstGeom>
        </p:spPr>
      </p:pic>
    </p:spTree>
    <p:extLst>
      <p:ext uri="{BB962C8B-B14F-4D97-AF65-F5344CB8AC3E}">
        <p14:creationId xmlns:p14="http://schemas.microsoft.com/office/powerpoint/2010/main" val="2695751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3E89F-7CC1-16E3-5A33-F128E11B3D8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Models  </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FE2E0DF-7174-9EBB-A5EA-036D8242B01C}"/>
              </a:ext>
            </a:extLst>
          </p:cNvPr>
          <p:cNvPicPr>
            <a:picLocks noGrp="1" noChangeAspect="1"/>
          </p:cNvPicPr>
          <p:nvPr>
            <p:ph idx="1"/>
          </p:nvPr>
        </p:nvPicPr>
        <p:blipFill>
          <a:blip r:embed="rId2"/>
          <a:stretch>
            <a:fillRect/>
          </a:stretch>
        </p:blipFill>
        <p:spPr>
          <a:xfrm>
            <a:off x="4654296" y="1007406"/>
            <a:ext cx="7214616" cy="4815755"/>
          </a:xfrm>
          <a:prstGeom prst="rect">
            <a:avLst/>
          </a:prstGeom>
        </p:spPr>
      </p:pic>
      <p:pic>
        <p:nvPicPr>
          <p:cNvPr id="3" name="Picture 2">
            <a:extLst>
              <a:ext uri="{FF2B5EF4-FFF2-40B4-BE49-F238E27FC236}">
                <a16:creationId xmlns:a16="http://schemas.microsoft.com/office/drawing/2014/main" id="{C1079285-8973-63C0-3D82-1C6BF2A00C99}"/>
              </a:ext>
            </a:extLst>
          </p:cNvPr>
          <p:cNvPicPr>
            <a:picLocks noChangeAspect="1"/>
          </p:cNvPicPr>
          <p:nvPr/>
        </p:nvPicPr>
        <p:blipFill>
          <a:blip r:embed="rId3"/>
          <a:stretch>
            <a:fillRect/>
          </a:stretch>
        </p:blipFill>
        <p:spPr>
          <a:xfrm>
            <a:off x="0" y="6391275"/>
            <a:ext cx="3581400" cy="466725"/>
          </a:xfrm>
          <a:prstGeom prst="rect">
            <a:avLst/>
          </a:prstGeom>
        </p:spPr>
      </p:pic>
    </p:spTree>
    <p:extLst>
      <p:ext uri="{BB962C8B-B14F-4D97-AF65-F5344CB8AC3E}">
        <p14:creationId xmlns:p14="http://schemas.microsoft.com/office/powerpoint/2010/main" val="3890992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B74EA-32BD-2F5E-A5B8-D12BCD522DDC}"/>
              </a:ext>
            </a:extLst>
          </p:cNvPr>
          <p:cNvSpPr>
            <a:spLocks noGrp="1"/>
          </p:cNvSpPr>
          <p:nvPr>
            <p:ph type="title"/>
          </p:nvPr>
        </p:nvSpPr>
        <p:spPr>
          <a:xfrm>
            <a:off x="630936" y="640080"/>
            <a:ext cx="4818888" cy="1481328"/>
          </a:xfrm>
        </p:spPr>
        <p:txBody>
          <a:bodyPr anchor="b">
            <a:normAutofit/>
          </a:bodyPr>
          <a:lstStyle/>
          <a:p>
            <a:r>
              <a:rPr lang="en-US" sz="5400"/>
              <a:t>Models Build </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B48462-6572-F127-897E-3DCCB637B212}"/>
              </a:ext>
            </a:extLst>
          </p:cNvPr>
          <p:cNvSpPr>
            <a:spLocks noGrp="1"/>
          </p:cNvSpPr>
          <p:nvPr>
            <p:ph idx="1"/>
          </p:nvPr>
        </p:nvSpPr>
        <p:spPr>
          <a:xfrm>
            <a:off x="630936" y="2660904"/>
            <a:ext cx="4818888" cy="3547872"/>
          </a:xfrm>
        </p:spPr>
        <p:txBody>
          <a:bodyPr anchor="t">
            <a:normAutofit/>
          </a:bodyPr>
          <a:lstStyle/>
          <a:p>
            <a:r>
              <a:rPr lang="en-US" sz="2200"/>
              <a:t>SVM</a:t>
            </a:r>
          </a:p>
          <a:p>
            <a:r>
              <a:rPr lang="en-US" sz="2200"/>
              <a:t>LSTM</a:t>
            </a:r>
          </a:p>
          <a:p>
            <a:r>
              <a:rPr lang="en-US" sz="2200"/>
              <a:t>BLSTM </a:t>
            </a:r>
          </a:p>
          <a:p>
            <a:r>
              <a:rPr lang="en-US" sz="2200"/>
              <a:t>BERT + BLSTM </a:t>
            </a:r>
          </a:p>
          <a:p>
            <a:endParaRPr lang="en-US" sz="2200"/>
          </a:p>
        </p:txBody>
      </p:sp>
      <p:pic>
        <p:nvPicPr>
          <p:cNvPr id="5" name="Picture 4">
            <a:extLst>
              <a:ext uri="{FF2B5EF4-FFF2-40B4-BE49-F238E27FC236}">
                <a16:creationId xmlns:a16="http://schemas.microsoft.com/office/drawing/2014/main" id="{ABE1F421-F48B-6491-4497-2201240003E3}"/>
              </a:ext>
            </a:extLst>
          </p:cNvPr>
          <p:cNvPicPr>
            <a:picLocks noChangeAspect="1"/>
          </p:cNvPicPr>
          <p:nvPr/>
        </p:nvPicPr>
        <p:blipFill>
          <a:blip r:embed="rId2"/>
          <a:stretch>
            <a:fillRect/>
          </a:stretch>
        </p:blipFill>
        <p:spPr>
          <a:xfrm>
            <a:off x="6099048" y="2002845"/>
            <a:ext cx="5458968" cy="2852310"/>
          </a:xfrm>
          <a:prstGeom prst="rect">
            <a:avLst/>
          </a:prstGeom>
        </p:spPr>
      </p:pic>
      <p:pic>
        <p:nvPicPr>
          <p:cNvPr id="4" name="Picture 3">
            <a:extLst>
              <a:ext uri="{FF2B5EF4-FFF2-40B4-BE49-F238E27FC236}">
                <a16:creationId xmlns:a16="http://schemas.microsoft.com/office/drawing/2014/main" id="{3AB5D81C-4763-3E4F-C58B-1384061DAE0F}"/>
              </a:ext>
            </a:extLst>
          </p:cNvPr>
          <p:cNvPicPr>
            <a:picLocks noChangeAspect="1"/>
          </p:cNvPicPr>
          <p:nvPr/>
        </p:nvPicPr>
        <p:blipFill>
          <a:blip r:embed="rId3"/>
          <a:stretch>
            <a:fillRect/>
          </a:stretch>
        </p:blipFill>
        <p:spPr>
          <a:xfrm>
            <a:off x="0" y="6391275"/>
            <a:ext cx="3581400" cy="466725"/>
          </a:xfrm>
          <a:prstGeom prst="rect">
            <a:avLst/>
          </a:prstGeom>
        </p:spPr>
      </p:pic>
    </p:spTree>
    <p:extLst>
      <p:ext uri="{BB962C8B-B14F-4D97-AF65-F5344CB8AC3E}">
        <p14:creationId xmlns:p14="http://schemas.microsoft.com/office/powerpoint/2010/main" val="2494639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TotalTime>
  <Words>1192</Words>
  <Application>Microsoft Office PowerPoint</Application>
  <PresentationFormat>Widescreen</PresentationFormat>
  <Paragraphs>155</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Times New Roman</vt:lpstr>
      <vt:lpstr>Office Theme</vt:lpstr>
      <vt:lpstr>Sarcasm Detection </vt:lpstr>
      <vt:lpstr>1.Introduction </vt:lpstr>
      <vt:lpstr>Introduction</vt:lpstr>
      <vt:lpstr>Motivation </vt:lpstr>
      <vt:lpstr>2 Dataset </vt:lpstr>
      <vt:lpstr>Dataset : Dataset: News Headlines for Sarcasm Detection</vt:lpstr>
      <vt:lpstr>Dataset Content </vt:lpstr>
      <vt:lpstr>Models  </vt:lpstr>
      <vt:lpstr>Models Build </vt:lpstr>
      <vt:lpstr>First model : SVM  </vt:lpstr>
      <vt:lpstr>First model - SVM </vt:lpstr>
      <vt:lpstr>Second model LSTM </vt:lpstr>
      <vt:lpstr>Second model - LSTM</vt:lpstr>
      <vt:lpstr>Third model : BLSTM</vt:lpstr>
      <vt:lpstr>Third model - BLSTM </vt:lpstr>
      <vt:lpstr>Fourth model – BLSTM using early stopping </vt:lpstr>
      <vt:lpstr>Fourth model – BLSTM using early stopping </vt:lpstr>
      <vt:lpstr>Fifth model – BLSTM + BERT  </vt:lpstr>
      <vt:lpstr>Fifth model – BLSTM + BERT </vt:lpstr>
      <vt:lpstr>Fifth model – BLSTM + BERT </vt:lpstr>
      <vt:lpstr>Results </vt:lpstr>
      <vt:lpstr>Models Results</vt:lpstr>
      <vt:lpstr>Highest result</vt:lpstr>
      <vt:lpstr>Comparison with past papers </vt:lpstr>
      <vt:lpstr>Conclusion </vt:lpstr>
      <vt:lpstr>Difficulties and overcome </vt:lpstr>
      <vt:lpstr>Project contribution </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Abdelrahman196643</cp:lastModifiedBy>
  <cp:revision>11</cp:revision>
  <dcterms:created xsi:type="dcterms:W3CDTF">2022-05-24T13:22:56Z</dcterms:created>
  <dcterms:modified xsi:type="dcterms:W3CDTF">2023-06-12T01:10:28Z</dcterms:modified>
</cp:coreProperties>
</file>